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773" r:id="rId2"/>
    <p:sldMasterId id="2147483785" r:id="rId3"/>
  </p:sldMasterIdLst>
  <p:notesMasterIdLst>
    <p:notesMasterId r:id="rId37"/>
  </p:notesMasterIdLst>
  <p:sldIdLst>
    <p:sldId id="256" r:id="rId4"/>
    <p:sldId id="259" r:id="rId5"/>
    <p:sldId id="263" r:id="rId6"/>
    <p:sldId id="303" r:id="rId7"/>
    <p:sldId id="336" r:id="rId8"/>
    <p:sldId id="341" r:id="rId9"/>
    <p:sldId id="340" r:id="rId10"/>
    <p:sldId id="343" r:id="rId11"/>
    <p:sldId id="330" r:id="rId12"/>
    <p:sldId id="324" r:id="rId13"/>
    <p:sldId id="321" r:id="rId14"/>
    <p:sldId id="320" r:id="rId15"/>
    <p:sldId id="334" r:id="rId16"/>
    <p:sldId id="346" r:id="rId17"/>
    <p:sldId id="348" r:id="rId18"/>
    <p:sldId id="332" r:id="rId19"/>
    <p:sldId id="313" r:id="rId20"/>
    <p:sldId id="314" r:id="rId21"/>
    <p:sldId id="329" r:id="rId22"/>
    <p:sldId id="335" r:id="rId23"/>
    <p:sldId id="347" r:id="rId24"/>
    <p:sldId id="342" r:id="rId25"/>
    <p:sldId id="316" r:id="rId26"/>
    <p:sldId id="319" r:id="rId27"/>
    <p:sldId id="333" r:id="rId28"/>
    <p:sldId id="308" r:id="rId29"/>
    <p:sldId id="331" r:id="rId30"/>
    <p:sldId id="307" r:id="rId31"/>
    <p:sldId id="274" r:id="rId32"/>
    <p:sldId id="345" r:id="rId33"/>
    <p:sldId id="349" r:id="rId34"/>
    <p:sldId id="337" r:id="rId35"/>
    <p:sldId id="31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F7FF"/>
    <a:srgbClr val="1B3C7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78713" autoAdjust="0"/>
  </p:normalViewPr>
  <p:slideViewPr>
    <p:cSldViewPr snapToGrid="0">
      <p:cViewPr varScale="1">
        <p:scale>
          <a:sx n="90" d="100"/>
          <a:sy n="90" d="100"/>
        </p:scale>
        <p:origin x="11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ogala" userId="879f120d197dab03" providerId="LiveId" clId="{A8FC9DFC-0157-4BEB-B3C5-5A5EC719A3E3}"/>
    <pc:docChg chg="modSld">
      <pc:chgData name="Piotr Rogala" userId="879f120d197dab03" providerId="LiveId" clId="{A8FC9DFC-0157-4BEB-B3C5-5A5EC719A3E3}" dt="2018-11-18T09:36:05.738" v="26" actId="20577"/>
      <pc:docMkLst>
        <pc:docMk/>
      </pc:docMkLst>
      <pc:sldChg chg="modNotesTx">
        <pc:chgData name="Piotr Rogala" userId="879f120d197dab03" providerId="LiveId" clId="{A8FC9DFC-0157-4BEB-B3C5-5A5EC719A3E3}" dt="2018-11-18T09:35:56.285" v="23" actId="6549"/>
        <pc:sldMkLst>
          <pc:docMk/>
          <pc:sldMk cId="226004828" sldId="274"/>
        </pc:sldMkLst>
      </pc:sldChg>
      <pc:sldChg chg="modNotesTx">
        <pc:chgData name="Piotr Rogala" userId="879f120d197dab03" providerId="LiveId" clId="{A8FC9DFC-0157-4BEB-B3C5-5A5EC719A3E3}" dt="2018-11-18T09:35:53.491" v="22" actId="6549"/>
        <pc:sldMkLst>
          <pc:docMk/>
          <pc:sldMk cId="391579304" sldId="307"/>
        </pc:sldMkLst>
      </pc:sldChg>
      <pc:sldChg chg="modNotesTx">
        <pc:chgData name="Piotr Rogala" userId="879f120d197dab03" providerId="LiveId" clId="{A8FC9DFC-0157-4BEB-B3C5-5A5EC719A3E3}" dt="2018-11-18T09:35:48.410" v="20" actId="6549"/>
        <pc:sldMkLst>
          <pc:docMk/>
          <pc:sldMk cId="393137572" sldId="308"/>
        </pc:sldMkLst>
      </pc:sldChg>
      <pc:sldChg chg="modNotesTx">
        <pc:chgData name="Piotr Rogala" userId="879f120d197dab03" providerId="LiveId" clId="{A8FC9DFC-0157-4BEB-B3C5-5A5EC719A3E3}" dt="2018-11-18T09:36:05.738" v="26" actId="20577"/>
        <pc:sldMkLst>
          <pc:docMk/>
          <pc:sldMk cId="2542791163" sldId="312"/>
        </pc:sldMkLst>
      </pc:sldChg>
      <pc:sldChg chg="modNotesTx">
        <pc:chgData name="Piotr Rogala" userId="879f120d197dab03" providerId="LiveId" clId="{A8FC9DFC-0157-4BEB-B3C5-5A5EC719A3E3}" dt="2018-11-18T09:35:21.448" v="12" actId="6549"/>
        <pc:sldMkLst>
          <pc:docMk/>
          <pc:sldMk cId="4123498064" sldId="313"/>
        </pc:sldMkLst>
      </pc:sldChg>
      <pc:sldChg chg="modNotesTx">
        <pc:chgData name="Piotr Rogala" userId="879f120d197dab03" providerId="LiveId" clId="{A8FC9DFC-0157-4BEB-B3C5-5A5EC719A3E3}" dt="2018-11-18T09:35:24.522" v="13" actId="6549"/>
        <pc:sldMkLst>
          <pc:docMk/>
          <pc:sldMk cId="1412124795" sldId="314"/>
        </pc:sldMkLst>
      </pc:sldChg>
      <pc:sldChg chg="modNotesTx">
        <pc:chgData name="Piotr Rogala" userId="879f120d197dab03" providerId="LiveId" clId="{A8FC9DFC-0157-4BEB-B3C5-5A5EC719A3E3}" dt="2018-11-18T09:35:42.579" v="18" actId="6549"/>
        <pc:sldMkLst>
          <pc:docMk/>
          <pc:sldMk cId="1067079966" sldId="319"/>
        </pc:sldMkLst>
      </pc:sldChg>
      <pc:sldChg chg="modNotesTx">
        <pc:chgData name="Piotr Rogala" userId="879f120d197dab03" providerId="LiveId" clId="{A8FC9DFC-0157-4BEB-B3C5-5A5EC719A3E3}" dt="2018-11-18T09:35:04.309" v="7" actId="6549"/>
        <pc:sldMkLst>
          <pc:docMk/>
          <pc:sldMk cId="713104748" sldId="320"/>
        </pc:sldMkLst>
      </pc:sldChg>
      <pc:sldChg chg="modNotesTx">
        <pc:chgData name="Piotr Rogala" userId="879f120d197dab03" providerId="LiveId" clId="{A8FC9DFC-0157-4BEB-B3C5-5A5EC719A3E3}" dt="2018-11-18T09:35:00.935" v="6" actId="6549"/>
        <pc:sldMkLst>
          <pc:docMk/>
          <pc:sldMk cId="1855969893" sldId="321"/>
        </pc:sldMkLst>
      </pc:sldChg>
      <pc:sldChg chg="modNotesTx">
        <pc:chgData name="Piotr Rogala" userId="879f120d197dab03" providerId="LiveId" clId="{A8FC9DFC-0157-4BEB-B3C5-5A5EC719A3E3}" dt="2018-11-18T09:34:58.402" v="5" actId="6549"/>
        <pc:sldMkLst>
          <pc:docMk/>
          <pc:sldMk cId="2505795240" sldId="324"/>
        </pc:sldMkLst>
      </pc:sldChg>
      <pc:sldChg chg="modNotesTx">
        <pc:chgData name="Piotr Rogala" userId="879f120d197dab03" providerId="LiveId" clId="{A8FC9DFC-0157-4BEB-B3C5-5A5EC719A3E3}" dt="2018-11-18T09:35:28.816" v="14" actId="6549"/>
        <pc:sldMkLst>
          <pc:docMk/>
          <pc:sldMk cId="1759747420" sldId="329"/>
        </pc:sldMkLst>
      </pc:sldChg>
      <pc:sldChg chg="modNotesTx">
        <pc:chgData name="Piotr Rogala" userId="879f120d197dab03" providerId="LiveId" clId="{A8FC9DFC-0157-4BEB-B3C5-5A5EC719A3E3}" dt="2018-11-18T09:34:56.096" v="4" actId="6549"/>
        <pc:sldMkLst>
          <pc:docMk/>
          <pc:sldMk cId="869889459" sldId="330"/>
        </pc:sldMkLst>
      </pc:sldChg>
      <pc:sldChg chg="modNotesTx">
        <pc:chgData name="Piotr Rogala" userId="879f120d197dab03" providerId="LiveId" clId="{A8FC9DFC-0157-4BEB-B3C5-5A5EC719A3E3}" dt="2018-11-18T09:35:50.622" v="21" actId="6549"/>
        <pc:sldMkLst>
          <pc:docMk/>
          <pc:sldMk cId="2278525868" sldId="331"/>
        </pc:sldMkLst>
      </pc:sldChg>
      <pc:sldChg chg="modNotesTx">
        <pc:chgData name="Piotr Rogala" userId="879f120d197dab03" providerId="LiveId" clId="{A8FC9DFC-0157-4BEB-B3C5-5A5EC719A3E3}" dt="2018-11-18T09:35:14.434" v="11" actId="6549"/>
        <pc:sldMkLst>
          <pc:docMk/>
          <pc:sldMk cId="2511420843" sldId="332"/>
        </pc:sldMkLst>
      </pc:sldChg>
      <pc:sldChg chg="modNotesTx">
        <pc:chgData name="Piotr Rogala" userId="879f120d197dab03" providerId="LiveId" clId="{A8FC9DFC-0157-4BEB-B3C5-5A5EC719A3E3}" dt="2018-11-18T09:35:45.617" v="19" actId="6549"/>
        <pc:sldMkLst>
          <pc:docMk/>
          <pc:sldMk cId="946900842" sldId="333"/>
        </pc:sldMkLst>
      </pc:sldChg>
      <pc:sldChg chg="modNotesTx">
        <pc:chgData name="Piotr Rogala" userId="879f120d197dab03" providerId="LiveId" clId="{A8FC9DFC-0157-4BEB-B3C5-5A5EC719A3E3}" dt="2018-11-18T09:35:06.990" v="8" actId="6549"/>
        <pc:sldMkLst>
          <pc:docMk/>
          <pc:sldMk cId="1458693637" sldId="334"/>
        </pc:sldMkLst>
      </pc:sldChg>
      <pc:sldChg chg="modNotesTx">
        <pc:chgData name="Piotr Rogala" userId="879f120d197dab03" providerId="LiveId" clId="{A8FC9DFC-0157-4BEB-B3C5-5A5EC719A3E3}" dt="2018-11-18T09:35:31.028" v="15" actId="6549"/>
        <pc:sldMkLst>
          <pc:docMk/>
          <pc:sldMk cId="3371073566" sldId="335"/>
        </pc:sldMkLst>
      </pc:sldChg>
      <pc:sldChg chg="modNotesTx">
        <pc:chgData name="Piotr Rogala" userId="879f120d197dab03" providerId="LiveId" clId="{A8FC9DFC-0157-4BEB-B3C5-5A5EC719A3E3}" dt="2018-11-18T09:34:45.416" v="0" actId="6549"/>
        <pc:sldMkLst>
          <pc:docMk/>
          <pc:sldMk cId="65613839" sldId="336"/>
        </pc:sldMkLst>
      </pc:sldChg>
      <pc:sldChg chg="modNotesTx">
        <pc:chgData name="Piotr Rogala" userId="879f120d197dab03" providerId="LiveId" clId="{A8FC9DFC-0157-4BEB-B3C5-5A5EC719A3E3}" dt="2018-11-18T09:36:03.015" v="25" actId="6549"/>
        <pc:sldMkLst>
          <pc:docMk/>
          <pc:sldMk cId="1246753472" sldId="337"/>
        </pc:sldMkLst>
      </pc:sldChg>
      <pc:sldChg chg="modNotesTx">
        <pc:chgData name="Piotr Rogala" userId="879f120d197dab03" providerId="LiveId" clId="{A8FC9DFC-0157-4BEB-B3C5-5A5EC719A3E3}" dt="2018-11-18T09:34:50.510" v="2" actId="6549"/>
        <pc:sldMkLst>
          <pc:docMk/>
          <pc:sldMk cId="1508204409" sldId="340"/>
        </pc:sldMkLst>
      </pc:sldChg>
      <pc:sldChg chg="modNotesTx">
        <pc:chgData name="Piotr Rogala" userId="879f120d197dab03" providerId="LiveId" clId="{A8FC9DFC-0157-4BEB-B3C5-5A5EC719A3E3}" dt="2018-11-18T09:34:48.262" v="1" actId="6549"/>
        <pc:sldMkLst>
          <pc:docMk/>
          <pc:sldMk cId="1370400474" sldId="341"/>
        </pc:sldMkLst>
      </pc:sldChg>
      <pc:sldChg chg="modNotesTx">
        <pc:chgData name="Piotr Rogala" userId="879f120d197dab03" providerId="LiveId" clId="{A8FC9DFC-0157-4BEB-B3C5-5A5EC719A3E3}" dt="2018-11-18T09:35:36.278" v="17" actId="6549"/>
        <pc:sldMkLst>
          <pc:docMk/>
          <pc:sldMk cId="3706065526" sldId="342"/>
        </pc:sldMkLst>
      </pc:sldChg>
      <pc:sldChg chg="modNotesTx">
        <pc:chgData name="Piotr Rogala" userId="879f120d197dab03" providerId="LiveId" clId="{A8FC9DFC-0157-4BEB-B3C5-5A5EC719A3E3}" dt="2018-11-18T09:34:52.815" v="3" actId="6549"/>
        <pc:sldMkLst>
          <pc:docMk/>
          <pc:sldMk cId="3265300650" sldId="343"/>
        </pc:sldMkLst>
      </pc:sldChg>
      <pc:sldChg chg="modNotesTx">
        <pc:chgData name="Piotr Rogala" userId="879f120d197dab03" providerId="LiveId" clId="{A8FC9DFC-0157-4BEB-B3C5-5A5EC719A3E3}" dt="2018-11-18T09:35:58.366" v="24" actId="6549"/>
        <pc:sldMkLst>
          <pc:docMk/>
          <pc:sldMk cId="938115728" sldId="345"/>
        </pc:sldMkLst>
      </pc:sldChg>
      <pc:sldChg chg="modNotesTx">
        <pc:chgData name="Piotr Rogala" userId="879f120d197dab03" providerId="LiveId" clId="{A8FC9DFC-0157-4BEB-B3C5-5A5EC719A3E3}" dt="2018-11-18T09:35:09.315" v="9" actId="6549"/>
        <pc:sldMkLst>
          <pc:docMk/>
          <pc:sldMk cId="3189118421" sldId="346"/>
        </pc:sldMkLst>
      </pc:sldChg>
      <pc:sldChg chg="modNotesTx">
        <pc:chgData name="Piotr Rogala" userId="879f120d197dab03" providerId="LiveId" clId="{A8FC9DFC-0157-4BEB-B3C5-5A5EC719A3E3}" dt="2018-11-18T09:35:33.880" v="16" actId="6549"/>
        <pc:sldMkLst>
          <pc:docMk/>
          <pc:sldMk cId="91077721" sldId="347"/>
        </pc:sldMkLst>
      </pc:sldChg>
      <pc:sldChg chg="modNotesTx">
        <pc:chgData name="Piotr Rogala" userId="879f120d197dab03" providerId="LiveId" clId="{A8FC9DFC-0157-4BEB-B3C5-5A5EC719A3E3}" dt="2018-11-18T09:35:11.417" v="10" actId="6549"/>
        <pc:sldMkLst>
          <pc:docMk/>
          <pc:sldMk cId="32418667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59C7C-61B7-4C53-8BEA-A442A85DB8DE}" type="datetimeFigureOut">
              <a:rPr lang="en-US"/>
              <a:t>11/18/2018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1393D-1B3F-44B1-BC6F-644B264F65B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1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6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0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5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3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70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23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11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7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2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81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30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7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0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0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43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53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95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92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00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78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6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34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2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7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11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09C53-9324-49EA-BE47-5BC3C1A7610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256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9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4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67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3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5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7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8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15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15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72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62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02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5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08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8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5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95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1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5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1E1A20-BE46-4205-A1D1-DB4A56202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55425BA-5CDF-4B8B-B1E2-976DCB51E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EF3140-DBD9-4578-A38F-C5B28AEA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81E62A-D62F-47BF-B02A-8113E1A3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695A947-F374-4FB8-BE11-16122DFF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4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65F343-7D92-452B-8C61-22CF19BB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F73F9D-0BCB-40FA-9171-7840F01E7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483829B-EFEC-4EEA-AB2C-36C89B20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FA2EB47-055B-4726-A771-BA7C9E133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58E8C00-B28D-42BA-A67C-D9DC194D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70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93C44D-8235-4583-8568-58941065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4C1E438-DEED-42A0-B02E-E8A4219C0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7544DA-1DEA-4F70-85A2-C5C27DFB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7921D94-0AC1-49B8-9E28-84865293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EEB6EDC-A56C-4515-B49F-D76D03B8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73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507086-3E61-4424-A6A4-34059D26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82F403-67A4-4E31-8355-BB2E4E345A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ED30504-23FD-43DF-AA3E-1F6D92E88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A221DDE-8636-41A7-9847-215B0B489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54F4E85-EEF6-4021-9A5E-0FC4EC5D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E6914F9-4456-484B-9776-A05BC533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481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50EDEE-C7CA-4CF6-80A6-67F191773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38C0E0C-67B6-4C5E-9478-DDE05AE8E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A978188-2B43-4229-8D43-8094A302F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232AAF1-2276-4D60-9C57-28AB85CB5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05401F6-B036-40EF-9EA1-17D080A50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5526582-3B33-4045-BF17-6830D932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2020DCD-C9AA-41A2-8123-8EA329F1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DEBD1C6-0E99-4984-95FC-A4CE34F6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57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795DC1-0EC0-4F01-AEDB-35D5120A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90682F9-5F3F-4066-9B55-07AA3C8A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01A0D1D-AA52-45AA-9BE8-3F5D8A19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057FE73-69E0-4DFF-B5FB-51765B09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76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BD79E6B-8969-4D30-B16A-4474D8C3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4E9A14D-BB18-408C-82E1-D9389F85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0F893ED-2895-4FAC-A270-57C9025A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8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228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8B19D3-C08C-40A9-80CA-56FC27B9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C399B8-7204-491A-8665-CA455B808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FA0335E-727A-45BE-B4FD-E828A7DEE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D296862-8260-465B-995A-1EEF50F5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31C9D52-7AEF-447B-B995-211FC851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6FD-90FC-40EC-B487-045B0C41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25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101E3F-D13C-4066-89FB-D5AB45B6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8A7B842-AD52-4388-B8FF-340640253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D92BEB8-6C79-4007-821C-F0935036F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43BE22D-CEAE-424F-8144-5B9FDC24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CF97C45-01DF-46C0-987F-22AC41E3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2A093B1-234C-492D-9D5B-FF15F71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39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4E4AAC-860B-4DDB-B41F-A537609B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C05681F-C631-4F7D-BF64-2E3F31F39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3807B2B-23CE-448C-A2D4-7413592B4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97356BF-48C5-4712-83C8-C937EC45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BC25E9-61A6-460C-87BC-0D03EA75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6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9188D80-2ACE-45D5-BD9C-C77618CEE9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790527F-690B-4284-B300-B45DD17DE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D58A2CE-9015-4696-A589-BB64173C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34EC339-2C61-472B-A6ED-81CDA1DB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846FCC7-6913-44A5-BA13-B1AD00F8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9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1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9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3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9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EC6A64C-E083-431A-A19A-4A7F52D3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A75718D-2F6D-498A-BC25-6DC0DC7D4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FF4B790-4683-4FF4-BD6D-9CB48C1B9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A7AC5-6045-4418-8E60-F4878873447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E851BD-DB19-4DEB-83C3-342099094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A8DB1AB-A41A-4C66-8DB0-47CE19D49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2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acebook.com/justcloudp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Microsoft-Azure-Users-Group-Polan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hyperlink" Target="https://www.facebook.com/groups/azureugp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etup.com/wrocnet" TargetMode="External"/><Relationship Id="rId13" Type="http://schemas.openxmlformats.org/officeDocument/2006/relationships/hyperlink" Target="http://azureug.org/" TargetMode="External"/><Relationship Id="rId3" Type="http://schemas.openxmlformats.org/officeDocument/2006/relationships/hyperlink" Target="https://www.meetup.com/Polish-PowerShell-Group-PPoSh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meetup.com/Wroclaw-DevOps-Meetup" TargetMode="External"/><Relationship Id="rId11" Type="http://schemas.openxmlformats.org/officeDocument/2006/relationships/image" Target="../media/image10.jpg"/><Relationship Id="rId5" Type="http://schemas.openxmlformats.org/officeDocument/2006/relationships/image" Target="../media/image7.jpeg"/><Relationship Id="rId10" Type="http://schemas.openxmlformats.org/officeDocument/2006/relationships/hyperlink" Target="https://www.meetup.com/SysOpsPolska" TargetMode="External"/><Relationship Id="rId4" Type="http://schemas.openxmlformats.org/officeDocument/2006/relationships/hyperlink" Target="http://slack.justcloud.pl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5065" y="120650"/>
            <a:ext cx="9144000" cy="2387600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rgbClr val="212121"/>
                </a:solidFill>
              </a:rPr>
              <a:t>Projektowanie rozwiązań w oparciu o Azure, czyli nowe wyzwania Twojego zespołu.</a:t>
            </a:r>
            <a:endParaRPr lang="en-US" sz="3600" dirty="0">
              <a:solidFill>
                <a:srgbClr val="212121"/>
              </a:solidFill>
              <a:latin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5065" y="273447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Piotr </a:t>
            </a:r>
            <a:r>
              <a:rPr lang="en-US" dirty="0" err="1"/>
              <a:t>Rogala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8B62E2C-A40B-4C8C-B375-556DE35D40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99" y="3567700"/>
            <a:ext cx="4305802" cy="1655762"/>
          </a:xfrm>
          <a:prstGeom prst="rect">
            <a:avLst/>
          </a:prstGeom>
        </p:spPr>
      </p:pic>
      <p:pic>
        <p:nvPicPr>
          <p:cNvPr id="2050" name="Picture 2" descr="Image result for microsoft azure logo">
            <a:extLst>
              <a:ext uri="{FF2B5EF4-FFF2-40B4-BE49-F238E27FC236}">
                <a16:creationId xmlns:a16="http://schemas.microsoft.com/office/drawing/2014/main" id="{6179A354-7EF2-4B13-B53C-AE3A08AAF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34" y="5554840"/>
            <a:ext cx="2733731" cy="79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DBE9F-DA54-4995-9327-F51327E0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Challenges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D04C62-5CBC-4224-BC73-6CBC27BCC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</a:t>
            </a:r>
            <a:r>
              <a:rPr lang="en-US" dirty="0"/>
              <a:t>he size of the team</a:t>
            </a:r>
            <a:endParaRPr lang="pl-PL" dirty="0"/>
          </a:p>
          <a:p>
            <a:r>
              <a:rPr lang="pl-PL" dirty="0"/>
              <a:t>The </a:t>
            </a:r>
            <a:r>
              <a:rPr lang="pl-PL" dirty="0" err="1"/>
              <a:t>lack</a:t>
            </a:r>
            <a:r>
              <a:rPr lang="pl-PL" dirty="0"/>
              <a:t> of </a:t>
            </a:r>
            <a:r>
              <a:rPr lang="pl-PL" dirty="0" err="1"/>
              <a:t>Specialists</a:t>
            </a:r>
            <a:r>
              <a:rPr lang="pl-PL" dirty="0"/>
              <a:t> </a:t>
            </a:r>
          </a:p>
          <a:p>
            <a:r>
              <a:rPr lang="pl-PL" dirty="0" err="1"/>
              <a:t>Long</a:t>
            </a:r>
            <a:r>
              <a:rPr lang="pl-PL" dirty="0"/>
              <a:t> Life Learning</a:t>
            </a:r>
          </a:p>
          <a:p>
            <a:r>
              <a:rPr lang="pl-PL" dirty="0"/>
              <a:t>Courses / </a:t>
            </a:r>
            <a:r>
              <a:rPr lang="pl-PL" dirty="0" err="1"/>
              <a:t>Certificates</a:t>
            </a:r>
            <a:endParaRPr lang="pl-PL" dirty="0"/>
          </a:p>
          <a:p>
            <a:r>
              <a:rPr lang="pl-PL" dirty="0"/>
              <a:t>Knowledge </a:t>
            </a:r>
            <a:r>
              <a:rPr lang="pl-PL" dirty="0" err="1"/>
              <a:t>sharing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579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79D4A5-25A4-4AEF-898B-3A4CC0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176"/>
            <a:ext cx="10515600" cy="539678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dirty="0" err="1"/>
              <a:t>What's</a:t>
            </a:r>
            <a:r>
              <a:rPr lang="pl-PL" sz="4800" dirty="0"/>
              <a:t> the problem?</a:t>
            </a:r>
          </a:p>
        </p:txBody>
      </p:sp>
    </p:spTree>
    <p:extLst>
      <p:ext uri="{BB962C8B-B14F-4D97-AF65-F5344CB8AC3E}">
        <p14:creationId xmlns:p14="http://schemas.microsoft.com/office/powerpoint/2010/main" val="1855969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7AA281-A377-418A-94B3-9BE80D1F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FEE5AA-5E92-4677-97E0-EC45F164D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Public Cloud (Azure)</a:t>
            </a:r>
          </a:p>
          <a:p>
            <a:r>
              <a:rPr lang="pl-PL" dirty="0"/>
              <a:t>Private Cloud (Azure </a:t>
            </a:r>
            <a:r>
              <a:rPr lang="pl-PL" dirty="0" err="1"/>
              <a:t>Stack</a:t>
            </a:r>
            <a:r>
              <a:rPr lang="pl-PL" dirty="0"/>
              <a:t>)</a:t>
            </a:r>
          </a:p>
          <a:p>
            <a:r>
              <a:rPr lang="pl-PL" dirty="0"/>
              <a:t>Regions </a:t>
            </a:r>
            <a:r>
              <a:rPr lang="pl-PL" dirty="0" err="1"/>
              <a:t>Worldwide</a:t>
            </a:r>
            <a:r>
              <a:rPr lang="pl-PL" dirty="0"/>
              <a:t>: 54</a:t>
            </a:r>
          </a:p>
          <a:p>
            <a:r>
              <a:rPr lang="pl-PL" dirty="0" err="1"/>
              <a:t>Cost</a:t>
            </a:r>
            <a:r>
              <a:rPr lang="pl-PL" dirty="0"/>
              <a:t>: </a:t>
            </a:r>
            <a:r>
              <a:rPr lang="pl-PL" dirty="0" err="1"/>
              <a:t>Pay</a:t>
            </a:r>
            <a:r>
              <a:rPr lang="pl-PL" dirty="0"/>
              <a:t>-as-</a:t>
            </a:r>
            <a:r>
              <a:rPr lang="pl-PL" dirty="0" err="1"/>
              <a:t>you</a:t>
            </a:r>
            <a:r>
              <a:rPr lang="pl-PL" dirty="0"/>
              <a:t>-go</a:t>
            </a:r>
          </a:p>
          <a:p>
            <a:r>
              <a:rPr lang="pl-PL" dirty="0"/>
              <a:t>Services: Ready to </a:t>
            </a:r>
            <a:r>
              <a:rPr lang="pl-PL" dirty="0" err="1"/>
              <a:t>use</a:t>
            </a:r>
            <a:endParaRPr lang="pl-PL" dirty="0"/>
          </a:p>
          <a:p>
            <a:r>
              <a:rPr lang="pl-PL" dirty="0"/>
              <a:t>Simple / </a:t>
            </a:r>
            <a:r>
              <a:rPr lang="pl-PL" dirty="0" err="1"/>
              <a:t>Quick</a:t>
            </a:r>
            <a:r>
              <a:rPr lang="pl-PL" dirty="0"/>
              <a:t> start</a:t>
            </a:r>
          </a:p>
        </p:txBody>
      </p:sp>
      <p:pic>
        <p:nvPicPr>
          <p:cNvPr id="1026" name="Picture 2" descr="Image result for azure logo">
            <a:extLst>
              <a:ext uri="{FF2B5EF4-FFF2-40B4-BE49-F238E27FC236}">
                <a16:creationId xmlns:a16="http://schemas.microsoft.com/office/drawing/2014/main" id="{1BD45A2A-D50F-47CE-A37A-55B78354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32" y="4739522"/>
            <a:ext cx="5974080" cy="17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6DA5AB5-FE73-4A42-83A4-B6FDD997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448" y="1823203"/>
            <a:ext cx="5107164" cy="24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0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983CDB-14D0-4D58-9284-4F51CACC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4BD8E5-669F-43E7-8080-7E698533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124" name="Picture 4" descr="Image result for services azure list">
            <a:extLst>
              <a:ext uri="{FF2B5EF4-FFF2-40B4-BE49-F238E27FC236}">
                <a16:creationId xmlns:a16="http://schemas.microsoft.com/office/drawing/2014/main" id="{9541EF33-FB35-40AC-8AAC-4EB51103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0"/>
            <a:ext cx="11377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93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7062471-1CD8-49F3-A231-BCBDEB45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3" y="342900"/>
            <a:ext cx="7678413" cy="61722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D48F0E9-ADB3-4A87-AD02-FC88659A4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554" y="0"/>
            <a:ext cx="6394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ADA216B0-44DC-47CF-A074-68C06FFB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876300"/>
            <a:ext cx="82200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VELOPER &#10;TEST &#10;BUG &#10;DEVELOPER &#10;TESTER &#10;BUG &#10;TESTER &#10;TESTER &#10;DEVELOPER &#10;DEVELOPER ">
            <a:extLst>
              <a:ext uri="{FF2B5EF4-FFF2-40B4-BE49-F238E27FC236}">
                <a16:creationId xmlns:a16="http://schemas.microsoft.com/office/drawing/2014/main" id="{558425B2-4083-4032-8937-AAD588C7F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87" y="209550"/>
            <a:ext cx="7531426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20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F1A2613-8AFE-49B7-930B-F3C09E734B59}"/>
              </a:ext>
            </a:extLst>
          </p:cNvPr>
          <p:cNvSpPr txBox="1"/>
          <p:nvPr/>
        </p:nvSpPr>
        <p:spPr>
          <a:xfrm>
            <a:off x="9322" y="4850448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28">
              <a:defRPr/>
            </a:pPr>
            <a:r>
              <a:rPr lang="en-US" sz="2000" kern="0" dirty="0">
                <a:solidFill>
                  <a:srgbClr val="3C3C3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Code, Build + Test</a:t>
            </a:r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7F632DAD-2E35-4DBC-B68F-414EFDEBBC3D}"/>
              </a:ext>
            </a:extLst>
          </p:cNvPr>
          <p:cNvSpPr txBox="1"/>
          <p:nvPr/>
        </p:nvSpPr>
        <p:spPr>
          <a:xfrm>
            <a:off x="9322" y="1421449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28">
              <a:defRPr/>
            </a:pPr>
            <a:r>
              <a:rPr lang="en-US" sz="2000" kern="0" dirty="0">
                <a:solidFill>
                  <a:srgbClr val="3C3C3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Plan + Track</a:t>
            </a: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6DDF9F3E-C177-4718-931B-A77091C1327A}"/>
              </a:ext>
            </a:extLst>
          </p:cNvPr>
          <p:cNvSpPr txBox="1"/>
          <p:nvPr/>
        </p:nvSpPr>
        <p:spPr>
          <a:xfrm>
            <a:off x="8980778" y="4850448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8">
              <a:defRPr/>
            </a:pPr>
            <a:r>
              <a:rPr lang="en-US" sz="2000" kern="0" dirty="0">
                <a:solidFill>
                  <a:srgbClr val="3C3C3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Operate + Monitor</a:t>
            </a:r>
          </a:p>
        </p:txBody>
      </p:sp>
      <p:sp>
        <p:nvSpPr>
          <p:cNvPr id="8" name="TextBox 49">
            <a:extLst>
              <a:ext uri="{FF2B5EF4-FFF2-40B4-BE49-F238E27FC236}">
                <a16:creationId xmlns:a16="http://schemas.microsoft.com/office/drawing/2014/main" id="{B05FF45C-64FC-4CFD-A996-E6B4ABD4A819}"/>
              </a:ext>
            </a:extLst>
          </p:cNvPr>
          <p:cNvSpPr txBox="1"/>
          <p:nvPr/>
        </p:nvSpPr>
        <p:spPr>
          <a:xfrm>
            <a:off x="8980778" y="1421449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8">
              <a:defRPr/>
            </a:pPr>
            <a:r>
              <a:rPr lang="en-US" sz="2000" kern="0" dirty="0">
                <a:solidFill>
                  <a:srgbClr val="3C3C3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Release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00473-94DD-4964-AECD-7405169EA27B}"/>
              </a:ext>
            </a:extLst>
          </p:cNvPr>
          <p:cNvSpPr txBox="1"/>
          <p:nvPr/>
        </p:nvSpPr>
        <p:spPr>
          <a:xfrm>
            <a:off x="9322" y="3124808"/>
            <a:ext cx="3193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8">
              <a:defRPr/>
            </a:pPr>
            <a:r>
              <a:rPr lang="en-US" sz="2800" b="1" kern="800" dirty="0">
                <a:solidFill>
                  <a:srgbClr val="0078D7"/>
                </a:solidFill>
                <a:cs typeface="Segoe UI" panose="020B0502040204020203" pitchFamily="34" charset="0"/>
              </a:rPr>
              <a:t>Dev</a:t>
            </a:r>
            <a:r>
              <a:rPr lang="en-US" sz="2800" kern="800" dirty="0">
                <a:solidFill>
                  <a:srgbClr val="0078D7"/>
                </a:solidFill>
                <a:latin typeface="Segoe UI Light"/>
                <a:cs typeface="Segoe UI Semibold" panose="020B0702040204020203" pitchFamily="34" charset="0"/>
              </a:rPr>
              <a:t>elopment</a:t>
            </a:r>
          </a:p>
        </p:txBody>
      </p:sp>
      <p:sp>
        <p:nvSpPr>
          <p:cNvPr id="10" name="TextBox 44">
            <a:extLst>
              <a:ext uri="{FF2B5EF4-FFF2-40B4-BE49-F238E27FC236}">
                <a16:creationId xmlns:a16="http://schemas.microsoft.com/office/drawing/2014/main" id="{AFD60A10-C5D1-4C55-8EF3-385B133370F8}"/>
              </a:ext>
            </a:extLst>
          </p:cNvPr>
          <p:cNvSpPr txBox="1"/>
          <p:nvPr/>
        </p:nvSpPr>
        <p:spPr>
          <a:xfrm>
            <a:off x="9002445" y="3124808"/>
            <a:ext cx="31919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8">
              <a:defRPr/>
            </a:pPr>
            <a:r>
              <a:rPr lang="de-DE" sz="2800" b="1" kern="800" dirty="0">
                <a:solidFill>
                  <a:srgbClr val="0078D7"/>
                </a:solidFill>
                <a:cs typeface="Segoe UI" panose="020B0502040204020203" pitchFamily="34" charset="0"/>
              </a:rPr>
              <a:t>Op</a:t>
            </a:r>
            <a:r>
              <a:rPr lang="de-DE" sz="2800" kern="800" dirty="0">
                <a:solidFill>
                  <a:srgbClr val="0078D7"/>
                </a:solidFill>
                <a:latin typeface="Segoe UI Light"/>
                <a:cs typeface="Segoe UI Semibold" panose="020B0702040204020203" pitchFamily="34" charset="0"/>
              </a:rPr>
              <a:t>eration</a:t>
            </a:r>
            <a:r>
              <a:rPr lang="de-DE" sz="2800" b="1" kern="800" dirty="0">
                <a:solidFill>
                  <a:srgbClr val="0078D7"/>
                </a:solidFill>
                <a:cs typeface="Segoe UI" panose="020B0502040204020203" pitchFamily="34" charset="0"/>
              </a:rPr>
              <a:t>s</a:t>
            </a:r>
            <a:endParaRPr lang="en-US" sz="2800" b="1" kern="800" dirty="0">
              <a:solidFill>
                <a:srgbClr val="0078D7"/>
              </a:solidFill>
              <a:cs typeface="Segoe UI" panose="020B0502040204020203" pitchFamily="34" charset="0"/>
            </a:endParaRPr>
          </a:p>
        </p:txBody>
      </p:sp>
      <p:pic>
        <p:nvPicPr>
          <p:cNvPr id="11" name="Picture 136">
            <a:extLst>
              <a:ext uri="{FF2B5EF4-FFF2-40B4-BE49-F238E27FC236}">
                <a16:creationId xmlns:a16="http://schemas.microsoft.com/office/drawing/2014/main" id="{18A78017-481F-4567-B708-BC89D4C0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58" y="1918777"/>
            <a:ext cx="6230652" cy="32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9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ED8C9B3-F432-4E24-902E-31201866C595}"/>
              </a:ext>
            </a:extLst>
          </p:cNvPr>
          <p:cNvSpPr txBox="1">
            <a:spLocks/>
          </p:cNvSpPr>
          <p:nvPr/>
        </p:nvSpPr>
        <p:spPr>
          <a:xfrm>
            <a:off x="426425" y="945256"/>
            <a:ext cx="11338166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505050"/>
                </a:solidFill>
              </a:rPr>
              <a:t>People. Process. Products.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5A2B73BA-465F-429F-A69C-0332F1B5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2583"/>
            <a:ext cx="11336039" cy="739343"/>
          </a:xfrm>
        </p:spPr>
        <p:txBody>
          <a:bodyPr/>
          <a:lstStyle/>
          <a:p>
            <a:r>
              <a:rPr lang="en-US" spc="-98" dirty="0"/>
              <a:t>What is DevOps?</a:t>
            </a:r>
          </a:p>
        </p:txBody>
      </p:sp>
      <p:grpSp>
        <p:nvGrpSpPr>
          <p:cNvPr id="34" name="Group 37" descr="DevOps is the union of people, process, and products to enable continuous delivery of value to your end users.&#10;">
            <a:extLst>
              <a:ext uri="{FF2B5EF4-FFF2-40B4-BE49-F238E27FC236}">
                <a16:creationId xmlns:a16="http://schemas.microsoft.com/office/drawing/2014/main" id="{960E39BA-BC20-4CFF-8D41-2E1E4EDFFE98}"/>
              </a:ext>
            </a:extLst>
          </p:cNvPr>
          <p:cNvGrpSpPr/>
          <p:nvPr/>
        </p:nvGrpSpPr>
        <p:grpSpPr>
          <a:xfrm>
            <a:off x="426425" y="1890756"/>
            <a:ext cx="5306540" cy="3886006"/>
            <a:chOff x="366076" y="1432242"/>
            <a:chExt cx="4716106" cy="3964491"/>
          </a:xfrm>
        </p:grpSpPr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5209D283-C9A4-4D44-A13F-8326981DF263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745" dirty="0"/>
                <a:t>DevOps is the union of </a:t>
              </a:r>
              <a:r>
                <a:rPr lang="en-US" sz="2745" b="1" dirty="0">
                  <a:solidFill>
                    <a:srgbClr val="0078D7"/>
                  </a:solidFill>
                </a:rPr>
                <a:t>people</a:t>
              </a:r>
              <a:r>
                <a:rPr lang="en-US" sz="2745" dirty="0"/>
                <a:t>, </a:t>
              </a:r>
              <a:r>
                <a:rPr lang="en-US" sz="2745" b="1" dirty="0">
                  <a:solidFill>
                    <a:srgbClr val="0078D7"/>
                  </a:solidFill>
                </a:rPr>
                <a:t>process</a:t>
              </a:r>
              <a:r>
                <a:rPr lang="en-US" sz="2745" dirty="0"/>
                <a:t>, and </a:t>
              </a:r>
              <a:r>
                <a:rPr lang="en-US" sz="2745" b="1" dirty="0">
                  <a:solidFill>
                    <a:srgbClr val="0078D7"/>
                  </a:solidFill>
                </a:rPr>
                <a:t>products</a:t>
              </a:r>
              <a:r>
                <a:rPr lang="en-US" sz="2745" dirty="0"/>
                <a:t> to enable continuous delivery of value to your end users.</a:t>
              </a:r>
            </a:p>
          </p:txBody>
        </p:sp>
        <p:sp>
          <p:nvSpPr>
            <p:cNvPr id="36" name="Rectangle 42">
              <a:extLst>
                <a:ext uri="{FF2B5EF4-FFF2-40B4-BE49-F238E27FC236}">
                  <a16:creationId xmlns:a16="http://schemas.microsoft.com/office/drawing/2014/main" id="{36EB4293-FC47-4642-A0C1-0150C941B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6077" y="1432242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0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B1F61E-123E-46CE-A13C-BAEED1A6F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28097" y="3396602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0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</p:grpSp>
      <p:sp>
        <p:nvSpPr>
          <p:cNvPr id="38" name="Oval 50">
            <a:extLst>
              <a:ext uri="{FF2B5EF4-FFF2-40B4-BE49-F238E27FC236}">
                <a16:creationId xmlns:a16="http://schemas.microsoft.com/office/drawing/2014/main" id="{0B3E2ED0-9399-4779-8E1E-4244CEB67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51">
            <a:extLst>
              <a:ext uri="{FF2B5EF4-FFF2-40B4-BE49-F238E27FC236}">
                <a16:creationId xmlns:a16="http://schemas.microsoft.com/office/drawing/2014/main" id="{00B91246-F062-45F8-BA84-AA0BA11E7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40" name="Group 52">
            <a:extLst>
              <a:ext uri="{FF2B5EF4-FFF2-40B4-BE49-F238E27FC236}">
                <a16:creationId xmlns:a16="http://schemas.microsoft.com/office/drawing/2014/main" id="{CB9EFAA3-F6C8-4070-9A35-12869ADA6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41" name="Business Trans large">
              <a:extLst>
                <a:ext uri="{FF2B5EF4-FFF2-40B4-BE49-F238E27FC236}">
                  <a16:creationId xmlns:a16="http://schemas.microsoft.com/office/drawing/2014/main" id="{491370D5-8124-4C83-A7E9-85C3BCCB331A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Continuous</a:t>
              </a:r>
              <a:b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</a:br>
              <a:r>
                <a:rPr lang="en-US" spc="10" dirty="0">
                  <a:ln w="3175">
                    <a:noFill/>
                  </a:ln>
                  <a:solidFill>
                    <a:schemeClr val="tx2"/>
                  </a:solidFill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42" name="Group 54">
              <a:extLst>
                <a:ext uri="{FF2B5EF4-FFF2-40B4-BE49-F238E27FC236}">
                  <a16:creationId xmlns:a16="http://schemas.microsoft.com/office/drawing/2014/main" id="{25DB037D-AA25-4BA2-B8BF-1BF0579EAEC4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E8CFF643-F63F-45F3-B348-CAD64EC6F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32361838-F094-4909-9E33-224EB474B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Line 19">
                <a:extLst>
                  <a:ext uri="{FF2B5EF4-FFF2-40B4-BE49-F238E27FC236}">
                    <a16:creationId xmlns:a16="http://schemas.microsoft.com/office/drawing/2014/main" id="{31DB049A-76BE-4DA0-B32A-0CC55D0BD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9095A00F-DF4C-45EF-8131-463DC9AA6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7" name="Line 21">
                <a:extLst>
                  <a:ext uri="{FF2B5EF4-FFF2-40B4-BE49-F238E27FC236}">
                    <a16:creationId xmlns:a16="http://schemas.microsoft.com/office/drawing/2014/main" id="{30C4EF49-D57E-4771-BC08-7A3195DFB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8CF82592-4B62-4169-9AD9-FC236D1E3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9" name="Line 23">
                <a:extLst>
                  <a:ext uri="{FF2B5EF4-FFF2-40B4-BE49-F238E27FC236}">
                    <a16:creationId xmlns:a16="http://schemas.microsoft.com/office/drawing/2014/main" id="{22BD8EC4-2506-4B79-95CF-FE3C1FD91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50" name="Oval 81">
            <a:extLst>
              <a:ext uri="{FF2B5EF4-FFF2-40B4-BE49-F238E27FC236}">
                <a16:creationId xmlns:a16="http://schemas.microsoft.com/office/drawing/2014/main" id="{F547AE9C-0358-4C58-B480-7FCF70F9B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82">
            <a:extLst>
              <a:ext uri="{FF2B5EF4-FFF2-40B4-BE49-F238E27FC236}">
                <a16:creationId xmlns:a16="http://schemas.microsoft.com/office/drawing/2014/main" id="{C76E9373-07D4-4050-A356-B45F5809D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1370760"/>
            <a:ext cx="990668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52" name="Oval 83">
            <a:extLst>
              <a:ext uri="{FF2B5EF4-FFF2-40B4-BE49-F238E27FC236}">
                <a16:creationId xmlns:a16="http://schemas.microsoft.com/office/drawing/2014/main" id="{D8D21F49-10D6-4F26-A0F1-4BA11C8EA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84">
            <a:extLst>
              <a:ext uri="{FF2B5EF4-FFF2-40B4-BE49-F238E27FC236}">
                <a16:creationId xmlns:a16="http://schemas.microsoft.com/office/drawing/2014/main" id="{41377782-1A96-4599-B83F-224530B46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695738" y="3371628"/>
            <a:ext cx="1081814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54" name="Oval 85">
            <a:extLst>
              <a:ext uri="{FF2B5EF4-FFF2-40B4-BE49-F238E27FC236}">
                <a16:creationId xmlns:a16="http://schemas.microsoft.com/office/drawing/2014/main" id="{A2299243-3927-42A7-813F-131040173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86">
            <a:extLst>
              <a:ext uri="{FF2B5EF4-FFF2-40B4-BE49-F238E27FC236}">
                <a16:creationId xmlns:a16="http://schemas.microsoft.com/office/drawing/2014/main" id="{2E280942-B90E-4C75-BAA1-18DCF58D6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56" name="Oval 87">
            <a:extLst>
              <a:ext uri="{FF2B5EF4-FFF2-40B4-BE49-F238E27FC236}">
                <a16:creationId xmlns:a16="http://schemas.microsoft.com/office/drawing/2014/main" id="{AF528D5A-145A-4031-BFF2-A65F117D5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329D43AE-B987-4838-8408-007C47F30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Plan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58" name="Oval 89">
            <a:extLst>
              <a:ext uri="{FF2B5EF4-FFF2-40B4-BE49-F238E27FC236}">
                <a16:creationId xmlns:a16="http://schemas.microsoft.com/office/drawing/2014/main" id="{2F55404B-45AC-41DD-BC48-8ECC68C60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90">
            <a:extLst>
              <a:ext uri="{FF2B5EF4-FFF2-40B4-BE49-F238E27FC236}">
                <a16:creationId xmlns:a16="http://schemas.microsoft.com/office/drawing/2014/main" id="{312AC45B-A048-449A-AB2B-ED021A2CC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1412124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D54A072-960F-4053-ADF3-A04311658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818" y="6119480"/>
            <a:ext cx="3869756" cy="498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 err="1"/>
              <a:t>Potential</a:t>
            </a:r>
            <a:r>
              <a:rPr lang="pl-PL" sz="2400" dirty="0"/>
              <a:t> </a:t>
            </a:r>
            <a:r>
              <a:rPr lang="pl-PL" sz="2400" dirty="0" err="1"/>
              <a:t>effectiveness</a:t>
            </a:r>
            <a:r>
              <a:rPr lang="pl-PL" sz="2400" dirty="0"/>
              <a:t>: </a:t>
            </a:r>
            <a:r>
              <a:rPr lang="pl-PL" sz="2400" b="1" dirty="0">
                <a:solidFill>
                  <a:schemeClr val="accent6"/>
                </a:solidFill>
              </a:rPr>
              <a:t>HIGH</a:t>
            </a:r>
          </a:p>
          <a:p>
            <a:endParaRPr lang="pl-PL" sz="2400" dirty="0"/>
          </a:p>
        </p:txBody>
      </p:sp>
      <p:pic>
        <p:nvPicPr>
          <p:cNvPr id="1026" name="Picture 2" descr="Type 1">
            <a:extLst>
              <a:ext uri="{FF2B5EF4-FFF2-40B4-BE49-F238E27FC236}">
                <a16:creationId xmlns:a16="http://schemas.microsoft.com/office/drawing/2014/main" id="{33A3F15E-6C84-4D31-B732-21A2601F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68" y="3768927"/>
            <a:ext cx="3755056" cy="2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 3">
            <a:extLst>
              <a:ext uri="{FF2B5EF4-FFF2-40B4-BE49-F238E27FC236}">
                <a16:creationId xmlns:a16="http://schemas.microsoft.com/office/drawing/2014/main" id="{2A4F8A90-B687-48CB-8256-8E688467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632" y="3537429"/>
            <a:ext cx="4101699" cy="23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ti-Type B">
            <a:extLst>
              <a:ext uri="{FF2B5EF4-FFF2-40B4-BE49-F238E27FC236}">
                <a16:creationId xmlns:a16="http://schemas.microsoft.com/office/drawing/2014/main" id="{709985B8-888F-44B8-A80B-3E65CA57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33" y="179060"/>
            <a:ext cx="4762501" cy="27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ti-Type A">
            <a:extLst>
              <a:ext uri="{FF2B5EF4-FFF2-40B4-BE49-F238E27FC236}">
                <a16:creationId xmlns:a16="http://schemas.microsoft.com/office/drawing/2014/main" id="{51D84B46-0D95-47A1-9297-0DA013AC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6" y="315640"/>
            <a:ext cx="4390323" cy="25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DE4DDADF-2456-4137-86F7-2217337F9BCA}"/>
              </a:ext>
            </a:extLst>
          </p:cNvPr>
          <p:cNvSpPr txBox="1">
            <a:spLocks/>
          </p:cNvSpPr>
          <p:nvPr/>
        </p:nvSpPr>
        <p:spPr>
          <a:xfrm>
            <a:off x="7272858" y="6095520"/>
            <a:ext cx="4283245" cy="49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 err="1"/>
              <a:t>Potential</a:t>
            </a:r>
            <a:r>
              <a:rPr lang="pl-PL" sz="2400" dirty="0"/>
              <a:t> </a:t>
            </a:r>
            <a:r>
              <a:rPr lang="pl-PL" sz="2400" dirty="0" err="1"/>
              <a:t>effectiveness</a:t>
            </a:r>
            <a:r>
              <a:rPr lang="pl-PL" sz="2400" dirty="0"/>
              <a:t>: </a:t>
            </a:r>
            <a:r>
              <a:rPr lang="pl-PL" sz="2400" b="1" dirty="0">
                <a:solidFill>
                  <a:schemeClr val="accent6"/>
                </a:solidFill>
              </a:rPr>
              <a:t>MEDIUM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5DA36729-1D81-4D43-8AC3-F564B91B0485}"/>
              </a:ext>
            </a:extLst>
          </p:cNvPr>
          <p:cNvCxnSpPr>
            <a:cxnSpLocks/>
          </p:cNvCxnSpPr>
          <p:nvPr/>
        </p:nvCxnSpPr>
        <p:spPr>
          <a:xfrm flipH="1">
            <a:off x="6101605" y="825500"/>
            <a:ext cx="7095" cy="532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04278A5D-88B3-4AE8-8286-F75206529324}"/>
              </a:ext>
            </a:extLst>
          </p:cNvPr>
          <p:cNvCxnSpPr>
            <a:cxnSpLocks/>
          </p:cNvCxnSpPr>
          <p:nvPr/>
        </p:nvCxnSpPr>
        <p:spPr>
          <a:xfrm>
            <a:off x="1285778" y="3434870"/>
            <a:ext cx="9634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zawartości 2">
            <a:extLst>
              <a:ext uri="{FF2B5EF4-FFF2-40B4-BE49-F238E27FC236}">
                <a16:creationId xmlns:a16="http://schemas.microsoft.com/office/drawing/2014/main" id="{68445F1E-57B1-4B4B-9866-7803E1028DC6}"/>
              </a:ext>
            </a:extLst>
          </p:cNvPr>
          <p:cNvSpPr txBox="1">
            <a:spLocks/>
          </p:cNvSpPr>
          <p:nvPr/>
        </p:nvSpPr>
        <p:spPr>
          <a:xfrm>
            <a:off x="2223702" y="2949246"/>
            <a:ext cx="1469989" cy="49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>
                <a:solidFill>
                  <a:srgbClr val="FF0000"/>
                </a:solidFill>
              </a:rPr>
              <a:t>Anti-Type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B8199F07-F455-4F3A-B428-E0E4ECC3C6D7}"/>
              </a:ext>
            </a:extLst>
          </p:cNvPr>
          <p:cNvSpPr txBox="1">
            <a:spLocks/>
          </p:cNvSpPr>
          <p:nvPr/>
        </p:nvSpPr>
        <p:spPr>
          <a:xfrm>
            <a:off x="8679488" y="2987827"/>
            <a:ext cx="1469989" cy="49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>
                <a:solidFill>
                  <a:srgbClr val="FF0000"/>
                </a:solidFill>
              </a:rPr>
              <a:t>Anti-Type</a:t>
            </a:r>
            <a:endParaRPr lang="pl-P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4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Current working in UNIT4</a:t>
            </a:r>
            <a:endParaRPr lang="pl-PL" dirty="0"/>
          </a:p>
          <a:p>
            <a:pPr lvl="1"/>
            <a:r>
              <a:rPr lang="pl-PL" dirty="0"/>
              <a:t>Team </a:t>
            </a:r>
            <a:r>
              <a:rPr lang="pl-PL" dirty="0" err="1"/>
              <a:t>Lead</a:t>
            </a:r>
            <a:r>
              <a:rPr lang="pl-PL" dirty="0"/>
              <a:t> Cloud Operations </a:t>
            </a:r>
          </a:p>
          <a:p>
            <a:r>
              <a:rPr lang="pl-PL" dirty="0"/>
              <a:t>MVP Azure</a:t>
            </a:r>
            <a:endParaRPr lang="en-US" dirty="0"/>
          </a:p>
          <a:p>
            <a:r>
              <a:rPr lang="en-US" dirty="0"/>
              <a:t>Blog: </a:t>
            </a:r>
            <a:r>
              <a:rPr lang="en-US" b="1" dirty="0">
                <a:hlinkClick r:id="rId3"/>
              </a:rPr>
              <a:t>justcloud.pl</a:t>
            </a:r>
          </a:p>
          <a:p>
            <a:r>
              <a:rPr lang="en-US" dirty="0"/>
              <a:t>FB Page: </a:t>
            </a:r>
            <a:r>
              <a:rPr lang="en-US" b="1" dirty="0">
                <a:hlinkClick r:id="rId4"/>
              </a:rPr>
              <a:t>facebook.com/</a:t>
            </a:r>
            <a:r>
              <a:rPr lang="en-US" b="1" dirty="0" err="1">
                <a:hlinkClick r:id="rId4"/>
              </a:rPr>
              <a:t>justcloudpl</a:t>
            </a:r>
            <a:endParaRPr lang="en-US" b="1" dirty="0">
              <a:hlinkClick r:id="rId4"/>
            </a:endParaRPr>
          </a:p>
          <a:p>
            <a:r>
              <a:rPr lang="en-US" dirty="0"/>
              <a:t>Group leader: </a:t>
            </a:r>
          </a:p>
          <a:p>
            <a:pPr marL="0" indent="0">
              <a:buNone/>
            </a:pPr>
            <a:r>
              <a:rPr lang="en-US" b="1" dirty="0"/>
              <a:t>   Microsoft Azure User Group Poland</a:t>
            </a:r>
          </a:p>
          <a:p>
            <a:pPr marL="0" indent="0">
              <a:buNone/>
            </a:pPr>
            <a:r>
              <a:rPr lang="en-US" dirty="0"/>
              <a:t>   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419" y="716461"/>
            <a:ext cx="2743200" cy="335723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E7343DA-BC13-4113-AAAC-A3C6D33947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5547161"/>
            <a:ext cx="2743200" cy="633435"/>
          </a:xfrm>
          <a:prstGeom prst="rect">
            <a:avLst/>
          </a:prstGeom>
        </p:spPr>
      </p:pic>
      <p:pic>
        <p:nvPicPr>
          <p:cNvPr id="8" name="Obraz 7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C45E27E9-570D-4140-9BA0-3615FE2D9A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4208628"/>
            <a:ext cx="2743200" cy="11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1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DBE9F-DA54-4995-9327-F51327E0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Challenges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D04C62-5CBC-4224-BC73-6CBC27BCC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solidFill>
                  <a:schemeClr val="bg2">
                    <a:lumMod val="90000"/>
                  </a:schemeClr>
                </a:solidFill>
              </a:rPr>
              <a:t>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he size of the team</a:t>
            </a:r>
            <a:endParaRPr lang="pl-PL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pl-PL" dirty="0">
                <a:solidFill>
                  <a:schemeClr val="bg2">
                    <a:lumMod val="90000"/>
                  </a:schemeClr>
                </a:solidFill>
              </a:rPr>
              <a:t>The </a:t>
            </a:r>
            <a:r>
              <a:rPr lang="pl-PL" dirty="0" err="1">
                <a:solidFill>
                  <a:schemeClr val="bg2">
                    <a:lumMod val="90000"/>
                  </a:schemeClr>
                </a:solidFill>
              </a:rPr>
              <a:t>lack</a:t>
            </a:r>
            <a:r>
              <a:rPr lang="pl-PL" dirty="0">
                <a:solidFill>
                  <a:schemeClr val="bg2">
                    <a:lumMod val="90000"/>
                  </a:schemeClr>
                </a:solidFill>
              </a:rPr>
              <a:t> of </a:t>
            </a:r>
            <a:r>
              <a:rPr lang="pl-PL" dirty="0" err="1">
                <a:solidFill>
                  <a:schemeClr val="bg2">
                    <a:lumMod val="90000"/>
                  </a:schemeClr>
                </a:solidFill>
              </a:rPr>
              <a:t>Specialists</a:t>
            </a:r>
            <a:r>
              <a:rPr lang="pl-PL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pl-PL" dirty="0" err="1">
                <a:solidFill>
                  <a:schemeClr val="bg2">
                    <a:lumMod val="90000"/>
                  </a:schemeClr>
                </a:solidFill>
              </a:rPr>
              <a:t>Long</a:t>
            </a:r>
            <a:r>
              <a:rPr lang="pl-PL" dirty="0">
                <a:solidFill>
                  <a:schemeClr val="bg2">
                    <a:lumMod val="90000"/>
                  </a:schemeClr>
                </a:solidFill>
              </a:rPr>
              <a:t> Life Learning</a:t>
            </a:r>
          </a:p>
          <a:p>
            <a:r>
              <a:rPr lang="pl-PL" dirty="0">
                <a:solidFill>
                  <a:schemeClr val="bg2">
                    <a:lumMod val="90000"/>
                  </a:schemeClr>
                </a:solidFill>
              </a:rPr>
              <a:t>Courses / </a:t>
            </a:r>
            <a:r>
              <a:rPr lang="pl-PL" dirty="0" err="1">
                <a:solidFill>
                  <a:schemeClr val="bg2">
                    <a:lumMod val="90000"/>
                  </a:schemeClr>
                </a:solidFill>
              </a:rPr>
              <a:t>Certificates</a:t>
            </a:r>
            <a:endParaRPr lang="pl-PL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pl-PL" dirty="0">
                <a:solidFill>
                  <a:schemeClr val="bg2">
                    <a:lumMod val="90000"/>
                  </a:schemeClr>
                </a:solidFill>
              </a:rPr>
              <a:t>Knowledge </a:t>
            </a:r>
            <a:r>
              <a:rPr lang="pl-PL" dirty="0" err="1">
                <a:solidFill>
                  <a:schemeClr val="bg2">
                    <a:lumMod val="90000"/>
                  </a:schemeClr>
                </a:solidFill>
              </a:rPr>
              <a:t>sharing</a:t>
            </a:r>
            <a:endParaRPr lang="pl-PL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pl-PL" dirty="0"/>
              <a:t>The c</a:t>
            </a:r>
            <a:r>
              <a:rPr lang="en-US" dirty="0" err="1"/>
              <a:t>ollaboration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integration</a:t>
            </a:r>
            <a:r>
              <a:rPr lang="en-US" dirty="0"/>
              <a:t> with another teams (Dev &lt; &gt; Ops)</a:t>
            </a:r>
          </a:p>
          <a:p>
            <a:r>
              <a:rPr lang="en-US" dirty="0"/>
              <a:t>Simple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smart</a:t>
            </a:r>
            <a:r>
              <a:rPr lang="en-US" dirty="0"/>
              <a:t> process </a:t>
            </a:r>
            <a:r>
              <a:rPr lang="pl-PL" dirty="0"/>
              <a:t>for </a:t>
            </a:r>
            <a:r>
              <a:rPr lang="pl-PL" dirty="0" err="1"/>
              <a:t>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7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79D4A5-25A4-4AEF-898B-3A4CC0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176"/>
            <a:ext cx="10515600" cy="539678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91077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CB0011-E791-441F-B650-90C5B460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D36220-68FA-4028-A9DF-38104C10D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No </a:t>
            </a:r>
            <a:r>
              <a:rPr lang="en-US" dirty="0"/>
              <a:t>time</a:t>
            </a:r>
            <a:r>
              <a:rPr lang="pl-PL" dirty="0"/>
              <a:t> for </a:t>
            </a:r>
            <a:r>
              <a:rPr lang="pl-PL" dirty="0" err="1"/>
              <a:t>review</a:t>
            </a:r>
            <a:r>
              <a:rPr lang="pl-PL" dirty="0"/>
              <a:t> services</a:t>
            </a:r>
          </a:p>
          <a:p>
            <a:r>
              <a:rPr lang="pl-PL" dirty="0"/>
              <a:t>No </a:t>
            </a:r>
            <a:r>
              <a:rPr lang="pl-PL" dirty="0" err="1"/>
              <a:t>time</a:t>
            </a:r>
            <a:r>
              <a:rPr lang="pl-PL" dirty="0"/>
              <a:t> for </a:t>
            </a:r>
            <a:r>
              <a:rPr lang="en-US" dirty="0" err="1"/>
              <a:t>optim</a:t>
            </a:r>
            <a:r>
              <a:rPr lang="pl-PL" dirty="0"/>
              <a:t>i</a:t>
            </a:r>
            <a:r>
              <a:rPr lang="en-US" dirty="0"/>
              <a:t>z</a:t>
            </a:r>
            <a:r>
              <a:rPr lang="pl-PL" dirty="0" err="1"/>
              <a:t>ati</a:t>
            </a:r>
            <a:r>
              <a:rPr lang="en-US" dirty="0"/>
              <a:t>on</a:t>
            </a:r>
            <a:r>
              <a:rPr lang="pl-PL" dirty="0"/>
              <a:t> (</a:t>
            </a:r>
            <a:r>
              <a:rPr lang="pl-PL" dirty="0" err="1"/>
              <a:t>low</a:t>
            </a:r>
            <a:r>
              <a:rPr lang="pl-PL" dirty="0"/>
              <a:t> performance)</a:t>
            </a:r>
          </a:p>
          <a:p>
            <a:r>
              <a:rPr lang="pl-PL" dirty="0"/>
              <a:t>No automation</a:t>
            </a:r>
          </a:p>
          <a:p>
            <a:r>
              <a:rPr lang="pl-PL" dirty="0"/>
              <a:t>No </a:t>
            </a:r>
            <a:r>
              <a:rPr lang="pl-PL" dirty="0" err="1"/>
              <a:t>planning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, </a:t>
            </a:r>
            <a:r>
              <a:rPr lang="pl-PL" dirty="0" err="1"/>
              <a:t>lack</a:t>
            </a:r>
            <a:r>
              <a:rPr lang="pl-PL" dirty="0"/>
              <a:t> of </a:t>
            </a:r>
            <a:r>
              <a:rPr lang="pl-PL" dirty="0" err="1"/>
              <a:t>standards</a:t>
            </a:r>
            <a:endParaRPr lang="pl-PL" dirty="0"/>
          </a:p>
          <a:p>
            <a:r>
              <a:rPr lang="pl-PL" dirty="0"/>
              <a:t>No </a:t>
            </a:r>
            <a:r>
              <a:rPr lang="pl-PL" dirty="0" err="1"/>
              <a:t>estimated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 – no </a:t>
            </a:r>
            <a:r>
              <a:rPr lang="pl-PL" dirty="0" err="1"/>
              <a:t>scalling</a:t>
            </a:r>
            <a:r>
              <a:rPr lang="pl-PL" dirty="0"/>
              <a:t> </a:t>
            </a:r>
            <a:r>
              <a:rPr lang="pl-PL" dirty="0" err="1"/>
              <a:t>solutions</a:t>
            </a:r>
            <a:r>
              <a:rPr lang="pl-PL" dirty="0"/>
              <a:t> (24/7 </a:t>
            </a:r>
            <a:r>
              <a:rPr lang="pl-PL" dirty="0" err="1"/>
              <a:t>working</a:t>
            </a:r>
            <a:r>
              <a:rPr lang="pl-PL" dirty="0"/>
              <a:t>)</a:t>
            </a:r>
          </a:p>
          <a:p>
            <a:r>
              <a:rPr lang="pl-PL" dirty="0"/>
              <a:t>No </a:t>
            </a:r>
            <a:r>
              <a:rPr lang="pl-PL" dirty="0" err="1"/>
              <a:t>time</a:t>
            </a:r>
            <a:r>
              <a:rPr lang="pl-PL" dirty="0"/>
              <a:t> for </a:t>
            </a:r>
            <a:r>
              <a:rPr lang="pl-PL" dirty="0" err="1"/>
              <a:t>testing</a:t>
            </a:r>
            <a:endParaRPr lang="pl-PL" dirty="0"/>
          </a:p>
          <a:p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previous</a:t>
            </a:r>
            <a:r>
              <a:rPr lang="pl-PL" dirty="0"/>
              <a:t> </a:t>
            </a:r>
          </a:p>
          <a:p>
            <a:pPr lvl="1"/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do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…</a:t>
            </a:r>
          </a:p>
          <a:p>
            <a:r>
              <a:rPr lang="pl-PL" dirty="0"/>
              <a:t>We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think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new </a:t>
            </a:r>
            <a:r>
              <a:rPr lang="pl-PL" dirty="0" err="1"/>
              <a:t>solutions</a:t>
            </a:r>
            <a:r>
              <a:rPr lang="pl-PL" dirty="0"/>
              <a:t>, services, </a:t>
            </a:r>
            <a:r>
              <a:rPr lang="pl-PL" dirty="0" err="1"/>
              <a:t>technologies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0606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C4AD674-AA26-4C03-B6B1-9C740B4E4A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600075"/>
            <a:ext cx="60960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140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F781BB-4451-407F-AA97-D42DE95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Tools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F5B6EB-E26C-426D-8686-B206940A1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To plan a </a:t>
            </a:r>
            <a:r>
              <a:rPr lang="pl-PL" dirty="0" err="1"/>
              <a:t>project</a:t>
            </a:r>
            <a:endParaRPr lang="pl-PL" dirty="0"/>
          </a:p>
          <a:p>
            <a:r>
              <a:rPr lang="pl-PL" dirty="0"/>
              <a:t>Time to </a:t>
            </a:r>
            <a:r>
              <a:rPr lang="pl-PL" dirty="0" err="1"/>
              <a:t>develop</a:t>
            </a:r>
            <a:r>
              <a:rPr lang="pl-PL" dirty="0"/>
              <a:t> </a:t>
            </a:r>
            <a:r>
              <a:rPr lang="pl-PL" dirty="0" err="1"/>
              <a:t>skills</a:t>
            </a:r>
            <a:endParaRPr lang="pl-PL" dirty="0"/>
          </a:p>
          <a:p>
            <a:r>
              <a:rPr lang="pl-PL" dirty="0" err="1"/>
              <a:t>Effective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endParaRPr lang="pl-PL" dirty="0"/>
          </a:p>
          <a:p>
            <a:r>
              <a:rPr lang="pl-PL" dirty="0"/>
              <a:t>Tools </a:t>
            </a:r>
            <a:r>
              <a:rPr lang="en-US" dirty="0"/>
              <a:t>integration</a:t>
            </a:r>
          </a:p>
          <a:p>
            <a:r>
              <a:rPr lang="pl-PL" dirty="0" err="1"/>
              <a:t>Methodology</a:t>
            </a:r>
            <a:endParaRPr lang="pl-PL" dirty="0"/>
          </a:p>
        </p:txBody>
      </p:sp>
      <p:pic>
        <p:nvPicPr>
          <p:cNvPr id="3074" name="Picture 2" descr="Image result for tools">
            <a:extLst>
              <a:ext uri="{FF2B5EF4-FFF2-40B4-BE49-F238E27FC236}">
                <a16:creationId xmlns:a16="http://schemas.microsoft.com/office/drawing/2014/main" id="{187979EC-92E1-4AC7-A996-F5DCC20E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1901031"/>
            <a:ext cx="4200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079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7C38B3-6AC0-4E3B-9C22-05D24893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D1E235-321E-4DBA-A7B3-FDB41385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098" name="Picture 2" descr="Image result for team it dev ops google">
            <a:extLst>
              <a:ext uri="{FF2B5EF4-FFF2-40B4-BE49-F238E27FC236}">
                <a16:creationId xmlns:a16="http://schemas.microsoft.com/office/drawing/2014/main" id="{F1123629-8BF3-4B6C-9987-11CEB81C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90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C533DC-4AF8-4804-9139-042CF81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0FECA6-6740-46B4-A816-E7BD4158C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146" name="Picture 2" descr="Image result for vsts">
            <a:extLst>
              <a:ext uri="{FF2B5EF4-FFF2-40B4-BE49-F238E27FC236}">
                <a16:creationId xmlns:a16="http://schemas.microsoft.com/office/drawing/2014/main" id="{E6C4891C-B4E5-4D60-933E-0CD6BC770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"/>
            <a:ext cx="12192000" cy="674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7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79D4A5-25A4-4AEF-898B-3A4CC0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176"/>
            <a:ext cx="10515600" cy="539678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2278525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meme json">
            <a:extLst>
              <a:ext uri="{FF2B5EF4-FFF2-40B4-BE49-F238E27FC236}">
                <a16:creationId xmlns:a16="http://schemas.microsoft.com/office/drawing/2014/main" id="{DA0A09A8-5B04-4254-A48D-5D6891D4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8" y="1166813"/>
            <a:ext cx="59531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9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436" y="250182"/>
            <a:ext cx="11079128" cy="6357635"/>
          </a:xfrm>
        </p:spPr>
      </p:pic>
    </p:spTree>
    <p:extLst>
      <p:ext uri="{BB962C8B-B14F-4D97-AF65-F5344CB8AC3E}">
        <p14:creationId xmlns:p14="http://schemas.microsoft.com/office/powerpoint/2010/main" val="22600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Wrocławska</a:t>
            </a:r>
            <a:r>
              <a:rPr lang="en-US" dirty="0"/>
              <a:t> Grupa</a:t>
            </a:r>
            <a:br>
              <a:rPr lang="en-US" dirty="0"/>
            </a:br>
            <a:r>
              <a:rPr lang="en-US" dirty="0"/>
              <a:t>Microsoft Azure User Group Poland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3"/>
              </a:rPr>
              <a:t>https://www.meetup.com/Microsoft-Azure-Users-Group-Poland</a:t>
            </a:r>
            <a:endParaRPr lang="pl-PL" dirty="0"/>
          </a:p>
          <a:p>
            <a:r>
              <a:rPr lang="en-US" dirty="0">
                <a:hlinkClick r:id="rId4"/>
              </a:rPr>
              <a:t>https://www.facebook.com/groups/azureugpl</a:t>
            </a:r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995" y="3080001"/>
            <a:ext cx="7248009" cy="26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4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AE47B7-402B-4F1A-908F-76CFBDE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Automation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CD3392-21C0-4061-A84B-7A420E3F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Plan: end-to-end</a:t>
            </a:r>
          </a:p>
          <a:p>
            <a:pPr lvl="1"/>
            <a:r>
              <a:rPr lang="pl-PL" dirty="0"/>
              <a:t>Split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smaller</a:t>
            </a:r>
            <a:r>
              <a:rPr lang="pl-PL" dirty="0"/>
              <a:t> </a:t>
            </a:r>
            <a:r>
              <a:rPr lang="pl-PL" dirty="0" err="1"/>
              <a:t>parts</a:t>
            </a:r>
            <a:endParaRPr lang="pl-PL" dirty="0"/>
          </a:p>
          <a:p>
            <a:pPr lvl="1"/>
            <a:r>
              <a:rPr lang="pl-PL" dirty="0" err="1"/>
              <a:t>Automate</a:t>
            </a:r>
            <a:r>
              <a:rPr lang="pl-PL" dirty="0"/>
              <a:t> </a:t>
            </a:r>
            <a:r>
              <a:rPr lang="pl-PL" dirty="0" err="1"/>
              <a:t>everything</a:t>
            </a:r>
            <a:r>
              <a:rPr lang="pl-PL" dirty="0"/>
              <a:t> (</a:t>
            </a:r>
            <a:r>
              <a:rPr lang="pl-PL" dirty="0" err="1"/>
              <a:t>daily</a:t>
            </a:r>
            <a:r>
              <a:rPr lang="pl-PL" dirty="0"/>
              <a:t> </a:t>
            </a:r>
            <a:r>
              <a:rPr lang="pl-PL" dirty="0" err="1"/>
              <a:t>tasks</a:t>
            </a:r>
            <a:r>
              <a:rPr lang="pl-PL" dirty="0"/>
              <a:t> automation)</a:t>
            </a:r>
          </a:p>
          <a:p>
            <a:r>
              <a:rPr lang="pl-PL" dirty="0"/>
              <a:t>Native </a:t>
            </a:r>
            <a:r>
              <a:rPr lang="pl-PL" dirty="0" err="1"/>
              <a:t>solutions</a:t>
            </a:r>
            <a:r>
              <a:rPr lang="pl-PL" dirty="0"/>
              <a:t> (Microsoft)</a:t>
            </a:r>
          </a:p>
          <a:p>
            <a:pPr lvl="1"/>
            <a:r>
              <a:rPr lang="pl-PL" dirty="0"/>
              <a:t>Third-party </a:t>
            </a:r>
            <a:r>
              <a:rPr lang="pl-PL" dirty="0" err="1"/>
              <a:t>solutions</a:t>
            </a:r>
            <a:r>
              <a:rPr lang="pl-PL" dirty="0"/>
              <a:t> (</a:t>
            </a:r>
            <a:r>
              <a:rPr lang="pl-PL" dirty="0" err="1"/>
              <a:t>Ansible</a:t>
            </a:r>
            <a:r>
              <a:rPr lang="pl-PL" dirty="0"/>
              <a:t>, Chief, </a:t>
            </a:r>
            <a:r>
              <a:rPr lang="pl-PL" dirty="0" err="1"/>
              <a:t>Puppet,Terraform</a:t>
            </a:r>
            <a:r>
              <a:rPr lang="pl-PL" dirty="0"/>
              <a:t>)</a:t>
            </a:r>
          </a:p>
          <a:p>
            <a:r>
              <a:rPr lang="pl-PL" dirty="0" err="1"/>
              <a:t>IaC</a:t>
            </a:r>
            <a:endParaRPr lang="pl-PL" dirty="0"/>
          </a:p>
          <a:p>
            <a:pPr lvl="1"/>
            <a:r>
              <a:rPr lang="pl-PL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938115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79D4A5-25A4-4AEF-898B-3A4CC0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176"/>
            <a:ext cx="10515600" cy="539678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dirty="0"/>
              <a:t>Real life </a:t>
            </a:r>
            <a:r>
              <a:rPr lang="pl-PL" sz="4800" dirty="0" err="1"/>
              <a:t>example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4085582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62E14A-6078-4161-9563-61AE3C93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FF0A667-BE87-4EF5-9D1B-CF8C38CB1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</a:t>
            </a:r>
            <a:r>
              <a:rPr lang="pl-PL" dirty="0"/>
              <a:t> to </a:t>
            </a:r>
            <a:r>
              <a:rPr lang="pl-PL" dirty="0" err="1"/>
              <a:t>learn</a:t>
            </a:r>
            <a:endParaRPr lang="pl-PL" dirty="0"/>
          </a:p>
          <a:p>
            <a:pPr lvl="1"/>
            <a:r>
              <a:rPr lang="pl-PL" dirty="0"/>
              <a:t>Knowledge </a:t>
            </a:r>
            <a:r>
              <a:rPr lang="pl-PL" dirty="0" err="1"/>
              <a:t>sharing</a:t>
            </a:r>
            <a:endParaRPr lang="pl-PL" dirty="0"/>
          </a:p>
          <a:p>
            <a:pPr lvl="1"/>
            <a:r>
              <a:rPr lang="pl-PL" dirty="0" err="1"/>
              <a:t>Following</a:t>
            </a:r>
            <a:r>
              <a:rPr lang="pl-PL" dirty="0"/>
              <a:t> new </a:t>
            </a:r>
            <a:r>
              <a:rPr lang="pl-PL" dirty="0" err="1"/>
              <a:t>technology</a:t>
            </a:r>
            <a:endParaRPr lang="pl-PL" dirty="0"/>
          </a:p>
          <a:p>
            <a:r>
              <a:rPr lang="en-US" dirty="0"/>
              <a:t>Time for</a:t>
            </a:r>
            <a:r>
              <a:rPr lang="pl-PL" dirty="0"/>
              <a:t> </a:t>
            </a:r>
            <a:r>
              <a:rPr lang="pl-PL" dirty="0" err="1"/>
              <a:t>self</a:t>
            </a:r>
            <a:r>
              <a:rPr lang="pl-PL" dirty="0"/>
              <a:t>-development (</a:t>
            </a:r>
            <a:r>
              <a:rPr lang="en-US" dirty="0"/>
              <a:t>solution,</a:t>
            </a:r>
            <a:r>
              <a:rPr lang="pl-PL" dirty="0"/>
              <a:t> </a:t>
            </a:r>
            <a:r>
              <a:rPr lang="en-US" dirty="0"/>
              <a:t>test, skills</a:t>
            </a:r>
            <a:r>
              <a:rPr lang="pl-PL" dirty="0"/>
              <a:t>)</a:t>
            </a:r>
            <a:endParaRPr lang="en-US" dirty="0"/>
          </a:p>
          <a:p>
            <a:r>
              <a:rPr lang="pl-PL" dirty="0" err="1"/>
              <a:t>Cooperation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teams</a:t>
            </a:r>
            <a:endParaRPr lang="pl-PL" dirty="0"/>
          </a:p>
          <a:p>
            <a:r>
              <a:rPr lang="pl-PL" dirty="0"/>
              <a:t>As a </a:t>
            </a:r>
            <a:r>
              <a:rPr lang="pl-PL" dirty="0" err="1"/>
              <a:t>result</a:t>
            </a:r>
            <a:r>
              <a:rPr lang="pl-PL" dirty="0"/>
              <a:t> one </a:t>
            </a:r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lang="pl-PL" dirty="0"/>
          </a:p>
          <a:p>
            <a:r>
              <a:rPr lang="en-US" dirty="0" err="1"/>
              <a:t>Automatio</a:t>
            </a:r>
            <a:r>
              <a:rPr lang="pl-PL" dirty="0"/>
              <a:t>n, a</a:t>
            </a:r>
            <a:r>
              <a:rPr lang="en-US" dirty="0" err="1"/>
              <a:t>utomatio</a:t>
            </a:r>
            <a:r>
              <a:rPr lang="pl-PL" dirty="0"/>
              <a:t>n, a</a:t>
            </a:r>
            <a:r>
              <a:rPr lang="en-US" dirty="0" err="1"/>
              <a:t>utomatio</a:t>
            </a:r>
            <a:r>
              <a:rPr lang="pl-PL" dirty="0"/>
              <a:t>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53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697F9154-A7F3-459B-BFF4-01D1C5FF8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40" y="2629737"/>
            <a:ext cx="6300720" cy="3858402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E6CB7E9A-1437-4E69-8CDC-884960385F31}"/>
              </a:ext>
            </a:extLst>
          </p:cNvPr>
          <p:cNvSpPr/>
          <p:nvPr/>
        </p:nvSpPr>
        <p:spPr>
          <a:xfrm>
            <a:off x="409538" y="937286"/>
            <a:ext cx="45705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5400" dirty="0" err="1">
                <a:ln w="0"/>
              </a:rPr>
              <a:t>Questions</a:t>
            </a:r>
            <a:r>
              <a:rPr lang="pl-PL" sz="5400" dirty="0">
                <a:ln w="0"/>
              </a:rPr>
              <a:t>?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4B0C9696-601F-44C2-9B4B-84FD56C63DC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80099" y="1398951"/>
            <a:ext cx="3747976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92488F0-320A-4244-BDC3-89B461FA9C3E}"/>
              </a:ext>
            </a:extLst>
          </p:cNvPr>
          <p:cNvCxnSpPr>
            <a:cxnSpLocks/>
          </p:cNvCxnSpPr>
          <p:nvPr/>
        </p:nvCxnSpPr>
        <p:spPr>
          <a:xfrm>
            <a:off x="8702482" y="1369219"/>
            <a:ext cx="0" cy="1260518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9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a 20">
            <a:extLst>
              <a:ext uri="{FF2B5EF4-FFF2-40B4-BE49-F238E27FC236}">
                <a16:creationId xmlns:a16="http://schemas.microsoft.com/office/drawing/2014/main" id="{635706DC-C9E8-41AB-A5D7-AF1D0C2FC3E6}"/>
              </a:ext>
            </a:extLst>
          </p:cNvPr>
          <p:cNvGrpSpPr/>
          <p:nvPr/>
        </p:nvGrpSpPr>
        <p:grpSpPr>
          <a:xfrm>
            <a:off x="7944673" y="1081280"/>
            <a:ext cx="3325407" cy="2982286"/>
            <a:chOff x="8281891" y="533210"/>
            <a:chExt cx="3325407" cy="298228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3F12947-B88D-4909-BCB8-A516572EC9B6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8281891" y="2768876"/>
              <a:ext cx="3325407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pl-PL" sz="7400" dirty="0"/>
                <a:t>PPOSH</a:t>
              </a:r>
              <a:endParaRPr lang="en-US" sz="6000" dirty="0"/>
            </a:p>
            <a:p>
              <a:pPr marL="0" indent="0" algn="ctr">
                <a:buNone/>
              </a:pPr>
              <a:r>
                <a:rPr lang="en-US" sz="3600" dirty="0">
                  <a:solidFill>
                    <a:srgbClr val="FFFFFF"/>
                  </a:solidFill>
                  <a:hlinkClick r:id="rId3"/>
                </a:rPr>
                <a:t>https://www.meetup.com/Polish-PowerShell-Group-PPoSh</a:t>
              </a:r>
              <a:endParaRPr lang="en-US" sz="3600" dirty="0">
                <a:solidFill>
                  <a:srgbClr val="FFFFFF"/>
                </a:solidFill>
                <a:hlinkClick r:id="rId4"/>
              </a:endParaRPr>
            </a:p>
          </p:txBody>
        </p:sp>
        <p:pic>
          <p:nvPicPr>
            <p:cNvPr id="1026" name="Picture 2" descr="http://geekweekwro.pl/images/groups/pposhg.jpg">
              <a:extLst>
                <a:ext uri="{FF2B5EF4-FFF2-40B4-BE49-F238E27FC236}">
                  <a16:creationId xmlns:a16="http://schemas.microsoft.com/office/drawing/2014/main" id="{43320BFC-BF1A-4482-83E6-7F8398F01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150" y="533210"/>
              <a:ext cx="2218888" cy="221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3F324E2-A060-4942-91C6-FDA484F2D5F5}"/>
              </a:ext>
            </a:extLst>
          </p:cNvPr>
          <p:cNvGrpSpPr/>
          <p:nvPr/>
        </p:nvGrpSpPr>
        <p:grpSpPr>
          <a:xfrm>
            <a:off x="4287782" y="1159374"/>
            <a:ext cx="3326182" cy="2904192"/>
            <a:chOff x="4704278" y="659193"/>
            <a:chExt cx="3326182" cy="2904192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CD2EFFE5-A12F-4094-8EAD-608474C1D9F4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4789889" y="281676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l-PL" sz="7400" dirty="0" err="1"/>
                <a:t>DevOps</a:t>
              </a:r>
              <a:r>
                <a:rPr lang="pl-PL" sz="7400" dirty="0"/>
                <a:t> Wrocław</a:t>
              </a:r>
            </a:p>
            <a:p>
              <a:pPr marL="0" indent="0" algn="ctr">
                <a:buNone/>
              </a:pPr>
              <a:r>
                <a:rPr lang="en-US" sz="3600" dirty="0">
                  <a:hlinkClick r:id="rId6"/>
                </a:rPr>
                <a:t>https://www.meetup.com/Wroclaw-DevOps-Meetup</a:t>
              </a:r>
              <a:endParaRPr lang="pl-PL" sz="3600" dirty="0"/>
            </a:p>
            <a:p>
              <a:pPr marL="0" indent="0" algn="ctr">
                <a:buNone/>
              </a:pPr>
              <a:endParaRPr lang="pl-PL" sz="3600" dirty="0"/>
            </a:p>
          </p:txBody>
        </p:sp>
        <p:pic>
          <p:nvPicPr>
            <p:cNvPr id="1030" name="Picture 6" descr="http://geekweekwro.pl/images/groups/devops.png">
              <a:extLst>
                <a:ext uri="{FF2B5EF4-FFF2-40B4-BE49-F238E27FC236}">
                  <a16:creationId xmlns:a16="http://schemas.microsoft.com/office/drawing/2014/main" id="{0BAB1E82-C02F-4207-96B5-B12AED05D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278" y="659193"/>
              <a:ext cx="3326182" cy="209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AFCD3F1-24EB-45C2-B578-46E0013D4E7E}"/>
              </a:ext>
            </a:extLst>
          </p:cNvPr>
          <p:cNvGrpSpPr/>
          <p:nvPr/>
        </p:nvGrpSpPr>
        <p:grpSpPr>
          <a:xfrm>
            <a:off x="510622" y="4192670"/>
            <a:ext cx="3154960" cy="2237447"/>
            <a:chOff x="3702727" y="3722297"/>
            <a:chExt cx="3154960" cy="22374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2EFBCA66-1F56-465B-A17A-4F21877E2CA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3702727" y="5213124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9600" dirty="0"/>
                <a:t>Wrocław .NET User Group</a:t>
              </a:r>
              <a:endParaRPr lang="pl-PL" sz="9600" dirty="0"/>
            </a:p>
            <a:p>
              <a:pPr marL="0" indent="0" algn="ctr">
                <a:buNone/>
              </a:pPr>
              <a:r>
                <a:rPr lang="en-US" sz="4800" dirty="0">
                  <a:solidFill>
                    <a:srgbClr val="FFFFFF"/>
                  </a:solidFill>
                  <a:hlinkClick r:id="rId8"/>
                </a:rPr>
                <a:t>https://www.meetup.com/wrocnet</a:t>
              </a:r>
              <a:endParaRPr lang="en-US" sz="4800" dirty="0">
                <a:solidFill>
                  <a:srgbClr val="FFFFFF"/>
                </a:solidFill>
                <a:hlinkClick r:id="rId4"/>
              </a:endParaRPr>
            </a:p>
          </p:txBody>
        </p:sp>
        <p:pic>
          <p:nvPicPr>
            <p:cNvPr id="1032" name="Picture 8" descr="http://geekweekwro.pl/images/groups/wrocnet-logo.png">
              <a:extLst>
                <a:ext uri="{FF2B5EF4-FFF2-40B4-BE49-F238E27FC236}">
                  <a16:creationId xmlns:a16="http://schemas.microsoft.com/office/drawing/2014/main" id="{27C98661-71B5-41C6-AD4F-292EE2752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457" y="3722297"/>
              <a:ext cx="28575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0BD0D41-C4EB-4477-AF1C-B66177C488CB}"/>
              </a:ext>
            </a:extLst>
          </p:cNvPr>
          <p:cNvGrpSpPr/>
          <p:nvPr/>
        </p:nvGrpSpPr>
        <p:grpSpPr>
          <a:xfrm>
            <a:off x="7944673" y="4940170"/>
            <a:ext cx="3552330" cy="1589542"/>
            <a:chOff x="7308761" y="4444405"/>
            <a:chExt cx="3552330" cy="158954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89A5AC1-E346-4DD1-9680-E0175CBD21E5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7501708" y="5287327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pl-PL" sz="3800" dirty="0" err="1"/>
                <a:t>SysOps</a:t>
              </a:r>
              <a:r>
                <a:rPr lang="pl-PL" sz="3800" dirty="0"/>
                <a:t> Polska</a:t>
              </a:r>
              <a:endParaRPr lang="en-US" sz="3800" dirty="0"/>
            </a:p>
            <a:p>
              <a:pPr marL="0" indent="0" algn="ctr">
                <a:buNone/>
              </a:pPr>
              <a:r>
                <a:rPr lang="en-US" sz="2200" dirty="0">
                  <a:solidFill>
                    <a:srgbClr val="FFFFFF"/>
                  </a:solidFill>
                  <a:hlinkClick r:id="rId10"/>
                </a:rPr>
                <a:t>https://www.meetup.com/SysOpsPolska</a:t>
              </a:r>
              <a:endParaRPr lang="en-US" sz="2200" dirty="0">
                <a:solidFill>
                  <a:srgbClr val="FFFFFF"/>
                </a:solidFill>
                <a:hlinkClick r:id="rId4"/>
              </a:endParaRPr>
            </a:p>
          </p:txBody>
        </p:sp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FA33B564-BB05-4304-8F77-D8C2BA62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761" y="4444405"/>
              <a:ext cx="3552330" cy="742448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9A664F00-93F6-41D3-8D77-B2C44DBCB8A6}"/>
              </a:ext>
            </a:extLst>
          </p:cNvPr>
          <p:cNvGrpSpPr/>
          <p:nvPr/>
        </p:nvGrpSpPr>
        <p:grpSpPr>
          <a:xfrm>
            <a:off x="4364361" y="4631864"/>
            <a:ext cx="3173023" cy="1897848"/>
            <a:chOff x="480743" y="3861058"/>
            <a:chExt cx="3173023" cy="1897848"/>
          </a:xfrm>
        </p:grpSpPr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40F41451-54F3-4DB0-8B13-327C6BEE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43" y="3861058"/>
              <a:ext cx="3173023" cy="1151228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A425F7D0-1F3E-40D4-8692-FC72BC3FD917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489774" y="5012286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l-PL" sz="8600" dirty="0"/>
                <a:t>MAUGP</a:t>
              </a:r>
            </a:p>
            <a:p>
              <a:pPr marL="0" indent="0" algn="ctr">
                <a:buNone/>
              </a:pPr>
              <a:r>
                <a:rPr lang="pl-PL" sz="4300" dirty="0">
                  <a:hlinkClick r:id="rId13"/>
                </a:rPr>
                <a:t>http://azureug.org</a:t>
              </a:r>
              <a:endParaRPr lang="pl-PL" sz="4300" dirty="0"/>
            </a:p>
            <a:p>
              <a:endParaRPr lang="pl-PL" sz="4800" dirty="0"/>
            </a:p>
          </p:txBody>
        </p:sp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E8A5FD18-B12C-4CDA-A3FA-72DAF7468629}"/>
              </a:ext>
            </a:extLst>
          </p:cNvPr>
          <p:cNvGrpSpPr/>
          <p:nvPr/>
        </p:nvGrpSpPr>
        <p:grpSpPr>
          <a:xfrm>
            <a:off x="716502" y="2145062"/>
            <a:ext cx="3154960" cy="1714564"/>
            <a:chOff x="1236326" y="2321061"/>
            <a:chExt cx="3154960" cy="1714564"/>
          </a:xfrm>
        </p:grpSpPr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C52FC811-430E-4BFC-845A-B48C42EFD4DD}"/>
                </a:ext>
              </a:extLst>
            </p:cNvPr>
            <p:cNvSpPr txBox="1">
              <a:spLocks/>
            </p:cNvSpPr>
            <p:nvPr>
              <p:extLst/>
            </p:nvPr>
          </p:nvSpPr>
          <p:spPr>
            <a:xfrm>
              <a:off x="1236326" y="3289005"/>
              <a:ext cx="3154960" cy="74662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 err="1"/>
                <a:t>CloudPoland</a:t>
              </a:r>
              <a:endParaRPr lang="en-US" sz="4000" dirty="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rgbClr val="FFFFFF"/>
                  </a:solidFill>
                  <a:hlinkClick r:id="rId4"/>
                </a:rPr>
                <a:t>http://slack.justcloud.pl</a:t>
              </a:r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A23DD1E0-93E0-4853-AEA6-56E47372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42206" y="2321061"/>
              <a:ext cx="2743200" cy="821863"/>
            </a:xfrm>
            <a:prstGeom prst="rect">
              <a:avLst/>
            </a:prstGeom>
          </p:spPr>
        </p:pic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CE29866D-85C5-420B-8DB3-32ABD2DF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Grupy we </a:t>
            </a:r>
            <a:r>
              <a:rPr lang="pl-PL" dirty="0" err="1"/>
              <a:t>Wro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7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A Project in Cloud </a:t>
            </a:r>
          </a:p>
          <a:p>
            <a:r>
              <a:rPr lang="pl-PL" dirty="0"/>
              <a:t>Team </a:t>
            </a:r>
            <a:r>
              <a:rPr lang="pl-PL" dirty="0" err="1"/>
              <a:t>Challenges</a:t>
            </a:r>
            <a:r>
              <a:rPr lang="pl-PL" dirty="0"/>
              <a:t> </a:t>
            </a:r>
          </a:p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problem?</a:t>
            </a:r>
            <a:endParaRPr lang="en-US" dirty="0"/>
          </a:p>
          <a:p>
            <a:r>
              <a:rPr lang="pl-PL" dirty="0" err="1"/>
              <a:t>DevOps</a:t>
            </a:r>
            <a:endParaRPr lang="pl-PL" dirty="0"/>
          </a:p>
          <a:p>
            <a:r>
              <a:rPr lang="pl-PL" dirty="0" err="1"/>
              <a:t>Challenges</a:t>
            </a:r>
            <a:r>
              <a:rPr lang="pl-PL" dirty="0"/>
              <a:t> part 2</a:t>
            </a:r>
          </a:p>
          <a:p>
            <a:r>
              <a:rPr lang="pl-PL" dirty="0"/>
              <a:t>Tools</a:t>
            </a:r>
            <a:endParaRPr lang="en-US" dirty="0"/>
          </a:p>
          <a:p>
            <a:r>
              <a:rPr lang="pl-PL" dirty="0"/>
              <a:t>Automation </a:t>
            </a:r>
          </a:p>
        </p:txBody>
      </p:sp>
    </p:spTree>
    <p:extLst>
      <p:ext uri="{BB962C8B-B14F-4D97-AF65-F5344CB8AC3E}">
        <p14:creationId xmlns:p14="http://schemas.microsoft.com/office/powerpoint/2010/main" val="6561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79D4A5-25A4-4AEF-898B-3A4CC0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176"/>
            <a:ext cx="10515600" cy="539678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dirty="0"/>
              <a:t>A Project in Cloud</a:t>
            </a:r>
          </a:p>
        </p:txBody>
      </p:sp>
    </p:spTree>
    <p:extLst>
      <p:ext uri="{BB962C8B-B14F-4D97-AF65-F5344CB8AC3E}">
        <p14:creationId xmlns:p14="http://schemas.microsoft.com/office/powerpoint/2010/main" val="137040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CB0011-E791-441F-B650-90C5B460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Project in Cloud - </a:t>
            </a:r>
            <a:r>
              <a:rPr lang="pl-PL" dirty="0" err="1"/>
              <a:t>assumptions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D36220-68FA-4028-A9DF-38104C10D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l-PL" dirty="0"/>
              <a:t>Deadline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month</a:t>
            </a:r>
            <a:endParaRPr lang="pl-PL" dirty="0"/>
          </a:p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clicked</a:t>
            </a:r>
            <a:r>
              <a:rPr lang="pl-PL" dirty="0"/>
              <a:t> in </a:t>
            </a:r>
            <a:r>
              <a:rPr lang="en-US" dirty="0"/>
              <a:t>portal</a:t>
            </a:r>
            <a:r>
              <a:rPr lang="pl-PL" dirty="0"/>
              <a:t> –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faster</a:t>
            </a:r>
            <a:r>
              <a:rPr lang="pl-PL" dirty="0"/>
              <a:t>!</a:t>
            </a:r>
          </a:p>
          <a:p>
            <a:pPr lvl="1"/>
            <a:r>
              <a:rPr lang="pl-PL" dirty="0"/>
              <a:t>Manual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…</a:t>
            </a:r>
          </a:p>
          <a:p>
            <a:r>
              <a:rPr lang="pl-PL" dirty="0" err="1"/>
              <a:t>Based</a:t>
            </a:r>
            <a:r>
              <a:rPr lang="pl-PL" dirty="0"/>
              <a:t> on IaaS – we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!</a:t>
            </a:r>
          </a:p>
          <a:p>
            <a:r>
              <a:rPr lang="pl-PL" dirty="0"/>
              <a:t>You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copy</a:t>
            </a:r>
            <a:r>
              <a:rPr lang="pl-PL" dirty="0"/>
              <a:t> </a:t>
            </a:r>
            <a:r>
              <a:rPr lang="pl-PL" dirty="0" err="1"/>
              <a:t>paste</a:t>
            </a:r>
            <a:r>
              <a:rPr lang="pl-PL" dirty="0"/>
              <a:t> APP from on-</a:t>
            </a:r>
            <a:r>
              <a:rPr lang="pl-PL" dirty="0" err="1"/>
              <a:t>promise</a:t>
            </a:r>
            <a:endParaRPr lang="pl-PL" dirty="0"/>
          </a:p>
          <a:p>
            <a:r>
              <a:rPr lang="pl-PL" dirty="0"/>
              <a:t>Services?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?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820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3C47B17-8D62-49F0-8EAE-748D31206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55768"/>
            <a:ext cx="9004299" cy="67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0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79D4A5-25A4-4AEF-898B-3A4CC0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0176"/>
            <a:ext cx="10515600" cy="539678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800" dirty="0"/>
              <a:t>Team </a:t>
            </a:r>
            <a:r>
              <a:rPr lang="pl-PL" sz="4800" dirty="0" err="1"/>
              <a:t>Challenges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86988945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24014</TotalTime>
  <Words>547</Words>
  <Application>Microsoft Office PowerPoint</Application>
  <PresentationFormat>Panoramiczny</PresentationFormat>
  <Paragraphs>157</Paragraphs>
  <Slides>33</Slides>
  <Notes>33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33</vt:i4>
      </vt:variant>
    </vt:vector>
  </HeadingPairs>
  <TitlesOfParts>
    <vt:vector size="46" baseType="lpstr">
      <vt:lpstr>MS PGothic</vt:lpstr>
      <vt:lpstr>Arial</vt:lpstr>
      <vt:lpstr>Calibri</vt:lpstr>
      <vt:lpstr>Calibri Light</vt:lpstr>
      <vt:lpstr>Rockwell Extra Bold</vt:lpstr>
      <vt:lpstr>Segoe UI</vt:lpstr>
      <vt:lpstr>Segoe UI Light</vt:lpstr>
      <vt:lpstr>Segoe UI Semibold</vt:lpstr>
      <vt:lpstr>Segoe UI Semilight</vt:lpstr>
      <vt:lpstr>Wingdings 2</vt:lpstr>
      <vt:lpstr>HDOfficeLightV0</vt:lpstr>
      <vt:lpstr>1_HDOfficeLightV0</vt:lpstr>
      <vt:lpstr>Motyw pakietu Office</vt:lpstr>
      <vt:lpstr>Projektowanie rozwiązań w oparciu o Azure, czyli nowe wyzwania Twojego zespołu.</vt:lpstr>
      <vt:lpstr>About Me</vt:lpstr>
      <vt:lpstr>Wrocławska Grupa Microsoft Azure User Group Poland</vt:lpstr>
      <vt:lpstr>Grupy we Wro</vt:lpstr>
      <vt:lpstr>Agenda</vt:lpstr>
      <vt:lpstr>Prezentacja programu PowerPoint</vt:lpstr>
      <vt:lpstr>Project in Cloud - assumptions</vt:lpstr>
      <vt:lpstr>Prezentacja programu PowerPoint</vt:lpstr>
      <vt:lpstr>Prezentacja programu PowerPoint</vt:lpstr>
      <vt:lpstr>Challenges</vt:lpstr>
      <vt:lpstr>Prezentacja programu PowerPoint</vt:lpstr>
      <vt:lpstr>Azure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What is DevOps?</vt:lpstr>
      <vt:lpstr>Prezentacja programu PowerPoint</vt:lpstr>
      <vt:lpstr>Challenges</vt:lpstr>
      <vt:lpstr>Prezentacja programu PowerPoint</vt:lpstr>
      <vt:lpstr>Common problems </vt:lpstr>
      <vt:lpstr>Prezentacja programu PowerPoint</vt:lpstr>
      <vt:lpstr>Tools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Automation</vt:lpstr>
      <vt:lpstr>Prezentacja programu PowerPoint</vt:lpstr>
      <vt:lpstr>Summary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 wprowadzenie do rozwiazań chmurowych</dc:title>
  <dc:creator>Piotr Rogala</dc:creator>
  <cp:lastModifiedBy>Piotr Rogala</cp:lastModifiedBy>
  <cp:revision>110</cp:revision>
  <dcterms:created xsi:type="dcterms:W3CDTF">2012-07-27T01:16:44Z</dcterms:created>
  <dcterms:modified xsi:type="dcterms:W3CDTF">2018-11-18T09:36:13Z</dcterms:modified>
</cp:coreProperties>
</file>